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haansoftxlsx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media/image47.jpg" ContentType="image/jpg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8" r:id="rId3"/>
    <p:sldId id="259" r:id="rId4"/>
    <p:sldId id="260" r:id="rId5"/>
    <p:sldId id="261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83" r:id="rId17"/>
    <p:sldId id="284" r:id="rId18"/>
    <p:sldId id="288" r:id="rId19"/>
    <p:sldId id="289" r:id="rId20"/>
    <p:sldId id="290" r:id="rId21"/>
    <p:sldId id="291" r:id="rId22"/>
    <p:sldId id="292" r:id="rId23"/>
    <p:sldId id="293" r:id="rId24"/>
    <p:sldId id="295" r:id="rId25"/>
    <p:sldId id="296" r:id="rId26"/>
    <p:sldId id="328" r:id="rId27"/>
    <p:sldId id="329" r:id="rId2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3431" autoAdjust="0"/>
  </p:normalViewPr>
  <p:slideViewPr>
    <p:cSldViewPr>
      <p:cViewPr varScale="1">
        <p:scale>
          <a:sx n="92" d="100"/>
          <a:sy n="92" d="100"/>
        </p:scale>
        <p:origin x="-210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1111111111111111111111111111111111111111111111111111111111111111111111111111111111111111111111111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Sheet1!$A$2:$A$13</c:f>
              <c:strCache>
                <c:ptCount val="4"/>
                <c:pt idx="0">
                  <c:v>항목 1</c:v>
                </c:pt>
                <c:pt idx="1">
                  <c:v>항목 2</c:v>
                </c:pt>
                <c:pt idx="2">
                  <c:v>항목 3</c:v>
                </c:pt>
                <c:pt idx="3">
                  <c:v>항목 4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72.2</c:v>
                </c:pt>
                <c:pt idx="1">
                  <c:v>34.200000000000003</c:v>
                </c:pt>
                <c:pt idx="2">
                  <c:v>20.100000000000001</c:v>
                </c:pt>
                <c:pt idx="3">
                  <c:v>16</c:v>
                </c:pt>
                <c:pt idx="4">
                  <c:v>14</c:v>
                </c:pt>
                <c:pt idx="5">
                  <c:v>13.4</c:v>
                </c:pt>
                <c:pt idx="6">
                  <c:v>13.2</c:v>
                </c:pt>
                <c:pt idx="7">
                  <c:v>13.1</c:v>
                </c:pt>
                <c:pt idx="8">
                  <c:v>12.9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F92-4672-B776-4C95DCD680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계열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Sheet1!$A$2:$A$13</c:f>
              <c:strCache>
                <c:ptCount val="4"/>
                <c:pt idx="0">
                  <c:v>항목 1</c:v>
                </c:pt>
                <c:pt idx="1">
                  <c:v>항목 2</c:v>
                </c:pt>
                <c:pt idx="2">
                  <c:v>항목 3</c:v>
                </c:pt>
                <c:pt idx="3">
                  <c:v>항목 4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21</c:v>
                </c:pt>
                <c:pt idx="1">
                  <c:v>19</c:v>
                </c:pt>
                <c:pt idx="2">
                  <c:v>41</c:v>
                </c:pt>
                <c:pt idx="3">
                  <c:v>45</c:v>
                </c:pt>
                <c:pt idx="4">
                  <c:v>50</c:v>
                </c:pt>
                <c:pt idx="5">
                  <c:v>43</c:v>
                </c:pt>
                <c:pt idx="6">
                  <c:v>46</c:v>
                </c:pt>
                <c:pt idx="7">
                  <c:v>50</c:v>
                </c:pt>
                <c:pt idx="8">
                  <c:v>60</c:v>
                </c:pt>
                <c:pt idx="9">
                  <c:v>65</c:v>
                </c:pt>
                <c:pt idx="10">
                  <c:v>66</c:v>
                </c:pt>
                <c:pt idx="11">
                  <c:v>68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BF92-4672-B776-4C95DCD680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8838784"/>
        <c:axId val="268857344"/>
      </c:lineChart>
      <c:catAx>
        <c:axId val="2688387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68857344"/>
        <c:crosses val="autoZero"/>
        <c:auto val="1"/>
        <c:lblAlgn val="ctr"/>
        <c:lblOffset val="100"/>
        <c:noMultiLvlLbl val="0"/>
      </c:catAx>
      <c:valAx>
        <c:axId val="268857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defRPr>
            </a:pPr>
            <a:endParaRPr lang="ko-KR"/>
          </a:p>
        </c:txPr>
        <c:crossAx val="268838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/>
      </a:pPr>
      <a:endParaRPr lang="ko-KR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EF4A2D-AABF-4C23-994F-728779238226}" type="datetimeFigureOut">
              <a:rPr lang="ko-KR" altLang="en-US" smtClean="0"/>
              <a:t>2018-05-11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B93AB8-1DD4-4F8B-A3B0-9143006FD5F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2292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93AB8-1DD4-4F8B-A3B0-9143006FD5F6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9030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5A02D2-7882-4271-8072-F149447881C2}" type="slidenum">
              <a:rPr lang="ko-KR" altLang="en-US" smtClean="0"/>
              <a:pPr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727504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5A02D2-7882-4271-8072-F149447881C2}" type="slidenum">
              <a:rPr lang="ko-KR" altLang="en-US" smtClean="0"/>
              <a:pPr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727504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27799"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927799">
              <a:defRPr/>
            </a:pPr>
            <a:fld id="{A45A02D2-7882-4271-8072-F149447881C2}" type="slidenum">
              <a:rPr lang="ko-KR" altLang="en-US">
                <a:solidFill>
                  <a:prstClr val="black"/>
                </a:solidFill>
              </a:rPr>
              <a:pPr defTabSz="927799">
                <a:defRPr/>
              </a:pPr>
              <a:t>5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1617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5A02D2-7882-4271-8072-F149447881C2}" type="slidenum">
              <a:rPr lang="ko-KR" altLang="en-US" smtClean="0"/>
              <a:pPr/>
              <a:t>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727504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5A02D2-7882-4271-8072-F149447881C2}" type="slidenum">
              <a:rPr lang="ko-KR" altLang="en-US" smtClean="0"/>
              <a:pPr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727504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5A02D2-7882-4271-8072-F149447881C2}" type="slidenum">
              <a:rPr lang="ko-KR" altLang="en-US" smtClean="0"/>
              <a:pPr/>
              <a:t>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727504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5A02D2-7882-4271-8072-F149447881C2}" type="slidenum">
              <a:rPr lang="ko-KR" altLang="en-US" smtClean="0"/>
              <a:pPr/>
              <a:t>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727504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5A02D2-7882-4271-8072-F149447881C2}" type="slidenum">
              <a:rPr lang="ko-KR" altLang="en-US" smtClean="0"/>
              <a:pPr/>
              <a:t>10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727504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5A02D2-7882-4271-8072-F149447881C2}" type="slidenum">
              <a:rPr lang="ko-KR" altLang="en-US" smtClean="0"/>
              <a:pPr/>
              <a:t>11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727504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5A02D2-7882-4271-8072-F149447881C2}" type="slidenum">
              <a:rPr lang="ko-KR" altLang="en-US" smtClean="0"/>
              <a:pPr/>
              <a:t>12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640441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27799"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927799">
              <a:defRPr/>
            </a:pPr>
            <a:fld id="{A45A02D2-7882-4271-8072-F149447881C2}" type="slidenum">
              <a:rPr lang="ko-KR" altLang="en-US">
                <a:solidFill>
                  <a:prstClr val="black"/>
                </a:solidFill>
              </a:rPr>
              <a:pPr defTabSz="927799">
                <a:defRPr/>
              </a:pPr>
              <a:t>13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3668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27799"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927799">
              <a:defRPr/>
            </a:pPr>
            <a:fld id="{A45A02D2-7882-4271-8072-F149447881C2}" type="slidenum">
              <a:rPr lang="ko-KR" altLang="en-US">
                <a:solidFill>
                  <a:prstClr val="black"/>
                </a:solidFill>
              </a:rPr>
              <a:pPr defTabSz="927799">
                <a:defRPr/>
              </a:pPr>
              <a:t>14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4648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27799"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927799">
              <a:defRPr/>
            </a:pPr>
            <a:fld id="{A45A02D2-7882-4271-8072-F149447881C2}" type="slidenum">
              <a:rPr lang="ko-KR" altLang="en-US">
                <a:solidFill>
                  <a:prstClr val="black"/>
                </a:solidFill>
              </a:rPr>
              <a:pPr defTabSz="927799">
                <a:defRPr/>
              </a:pPr>
              <a:t>15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1341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5A02D2-7882-4271-8072-F149447881C2}" type="slidenum">
              <a:rPr lang="ko-KR" altLang="en-US" smtClean="0"/>
              <a:pPr/>
              <a:t>16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180421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5A02D2-7882-4271-8072-F149447881C2}" type="slidenum">
              <a:rPr lang="ko-KR" altLang="en-US" smtClean="0"/>
              <a:pPr/>
              <a:t>18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727504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5A02D2-7882-4271-8072-F149447881C2}" type="slidenum">
              <a:rPr lang="ko-KR" altLang="en-US" smtClean="0"/>
              <a:pPr/>
              <a:t>19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727504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5A02D2-7882-4271-8072-F149447881C2}" type="slidenum">
              <a:rPr lang="ko-KR" altLang="en-US" smtClean="0"/>
              <a:pPr/>
              <a:t>20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727504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5A02D2-7882-4271-8072-F149447881C2}" type="slidenum">
              <a:rPr lang="ko-KR" altLang="en-US" smtClean="0"/>
              <a:pPr/>
              <a:t>22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61162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5A02D2-7882-4271-8072-F149447881C2}" type="slidenum">
              <a:rPr lang="ko-KR" altLang="en-US" smtClean="0"/>
              <a:pPr/>
              <a:t>23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066143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5A02D2-7882-4271-8072-F149447881C2}" type="slidenum">
              <a:rPr lang="ko-KR" altLang="en-US" smtClean="0"/>
              <a:pPr/>
              <a:t>24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364555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5A02D2-7882-4271-8072-F149447881C2}" type="slidenum">
              <a:rPr lang="ko-KR" altLang="en-US" smtClean="0"/>
              <a:pPr/>
              <a:t>26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26115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26D45-0698-4F5F-807E-19CB26B66BE6}" type="datetimeFigureOut">
              <a:rPr lang="ko-KR" altLang="en-US" smtClean="0"/>
              <a:t>2018-05-11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BC36D-E624-4F63-9836-66DBE429C5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016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26D45-0698-4F5F-807E-19CB26B66BE6}" type="datetimeFigureOut">
              <a:rPr lang="ko-KR" altLang="en-US" smtClean="0"/>
              <a:t>2018-05-11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BC36D-E624-4F63-9836-66DBE429C5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9245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26D45-0698-4F5F-807E-19CB26B66BE6}" type="datetimeFigureOut">
              <a:rPr lang="ko-KR" altLang="en-US" smtClean="0"/>
              <a:t>2018-05-11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BC36D-E624-4F63-9836-66DBE429C5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0861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26D45-0698-4F5F-807E-19CB26B66BE6}" type="datetimeFigureOut">
              <a:rPr lang="ko-KR" altLang="en-US" smtClean="0"/>
              <a:t>2018-05-11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BC36D-E624-4F63-9836-66DBE429C5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7186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26D45-0698-4F5F-807E-19CB26B66BE6}" type="datetimeFigureOut">
              <a:rPr lang="ko-KR" altLang="en-US" smtClean="0"/>
              <a:t>2018-05-11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BC36D-E624-4F63-9836-66DBE429C5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626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26D45-0698-4F5F-807E-19CB26B66BE6}" type="datetimeFigureOut">
              <a:rPr lang="ko-KR" altLang="en-US" smtClean="0"/>
              <a:t>2018-05-11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BC36D-E624-4F63-9836-66DBE429C5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4577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26D45-0698-4F5F-807E-19CB26B66BE6}" type="datetimeFigureOut">
              <a:rPr lang="ko-KR" altLang="en-US" smtClean="0"/>
              <a:t>2018-05-11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BC36D-E624-4F63-9836-66DBE429C5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1198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26D45-0698-4F5F-807E-19CB26B66BE6}" type="datetimeFigureOut">
              <a:rPr lang="ko-KR" altLang="en-US" smtClean="0"/>
              <a:t>2018-05-11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BC36D-E624-4F63-9836-66DBE429C5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1716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26D45-0698-4F5F-807E-19CB26B66BE6}" type="datetimeFigureOut">
              <a:rPr lang="ko-KR" altLang="en-US" smtClean="0"/>
              <a:t>2018-05-11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BC36D-E624-4F63-9836-66DBE429C5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2090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26D45-0698-4F5F-807E-19CB26B66BE6}" type="datetimeFigureOut">
              <a:rPr lang="ko-KR" altLang="en-US" smtClean="0"/>
              <a:t>2018-05-11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BC36D-E624-4F63-9836-66DBE429C5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7073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26D45-0698-4F5F-807E-19CB26B66BE6}" type="datetimeFigureOut">
              <a:rPr lang="ko-KR" altLang="en-US" smtClean="0"/>
              <a:t>2018-05-11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BC36D-E624-4F63-9836-66DBE429C5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81999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마스터-수정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직각 삼각형 14"/>
          <p:cNvSpPr/>
          <p:nvPr userDrawn="1"/>
        </p:nvSpPr>
        <p:spPr>
          <a:xfrm flipH="1">
            <a:off x="8599948" y="6453585"/>
            <a:ext cx="542925" cy="419099"/>
          </a:xfrm>
          <a:prstGeom prst="rtTriangl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8727913" y="6548835"/>
            <a:ext cx="36004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0">
                <a:solidFill>
                  <a:schemeClr val="bg1"/>
                </a:solidFill>
              </a:defRPr>
            </a:lvl1pPr>
          </a:lstStyle>
          <a:p>
            <a:fld id="{05236E7D-FB35-4D75-92A5-5D42865B939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23614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istrator\Desktop\과기부1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직각 삼각형 17"/>
          <p:cNvSpPr/>
          <p:nvPr userDrawn="1"/>
        </p:nvSpPr>
        <p:spPr>
          <a:xfrm flipH="1">
            <a:off x="8599948" y="6453585"/>
            <a:ext cx="542925" cy="419099"/>
          </a:xfrm>
          <a:prstGeom prst="rtTriangl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8727913" y="6548835"/>
            <a:ext cx="36004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0">
                <a:solidFill>
                  <a:schemeClr val="bg1"/>
                </a:solidFill>
              </a:defRPr>
            </a:lvl1pPr>
          </a:lstStyle>
          <a:p>
            <a:fld id="{05236E7D-FB35-4D75-92A5-5D42865B939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057800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마스터-수정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직각 삼각형 14"/>
          <p:cNvSpPr/>
          <p:nvPr userDrawn="1"/>
        </p:nvSpPr>
        <p:spPr>
          <a:xfrm flipH="1">
            <a:off x="8599948" y="6453585"/>
            <a:ext cx="542925" cy="419099"/>
          </a:xfrm>
          <a:prstGeom prst="rtTriangl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8727913" y="6548835"/>
            <a:ext cx="36004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0">
                <a:solidFill>
                  <a:schemeClr val="bg1"/>
                </a:solidFill>
              </a:defRPr>
            </a:lvl1pPr>
          </a:lstStyle>
          <a:p>
            <a:fld id="{05236E7D-FB35-4D75-92A5-5D42865B939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23614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마스터-수정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직각 삼각형 14"/>
          <p:cNvSpPr/>
          <p:nvPr userDrawn="1"/>
        </p:nvSpPr>
        <p:spPr>
          <a:xfrm flipH="1">
            <a:off x="8599948" y="6453585"/>
            <a:ext cx="542925" cy="419099"/>
          </a:xfrm>
          <a:prstGeom prst="rtTriangl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8727913" y="6548835"/>
            <a:ext cx="36004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0">
                <a:solidFill>
                  <a:schemeClr val="bg1"/>
                </a:solidFill>
              </a:defRPr>
            </a:lvl1pPr>
          </a:lstStyle>
          <a:p>
            <a:fld id="{05236E7D-FB35-4D75-92A5-5D42865B939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23614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마스터-수정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직각 삼각형 14"/>
          <p:cNvSpPr/>
          <p:nvPr userDrawn="1"/>
        </p:nvSpPr>
        <p:spPr>
          <a:xfrm flipH="1">
            <a:off x="8599948" y="6453585"/>
            <a:ext cx="542925" cy="419099"/>
          </a:xfrm>
          <a:prstGeom prst="rtTriangl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8727913" y="6548835"/>
            <a:ext cx="36004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0">
                <a:solidFill>
                  <a:schemeClr val="bg1"/>
                </a:solidFill>
              </a:defRPr>
            </a:lvl1pPr>
          </a:lstStyle>
          <a:p>
            <a:fld id="{05236E7D-FB35-4D75-92A5-5D42865B939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23614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마스터-수정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직각 삼각형 14"/>
          <p:cNvSpPr/>
          <p:nvPr userDrawn="1"/>
        </p:nvSpPr>
        <p:spPr>
          <a:xfrm flipH="1">
            <a:off x="8599948" y="6453585"/>
            <a:ext cx="542925" cy="419099"/>
          </a:xfrm>
          <a:prstGeom prst="rtTriangl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8727913" y="6548835"/>
            <a:ext cx="36004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0">
                <a:solidFill>
                  <a:schemeClr val="bg1"/>
                </a:solidFill>
              </a:defRPr>
            </a:lvl1pPr>
          </a:lstStyle>
          <a:p>
            <a:fld id="{05236E7D-FB35-4D75-92A5-5D42865B939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23614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마스터-수정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직각 삼각형 14"/>
          <p:cNvSpPr/>
          <p:nvPr userDrawn="1"/>
        </p:nvSpPr>
        <p:spPr>
          <a:xfrm flipH="1">
            <a:off x="8599948" y="6453585"/>
            <a:ext cx="542925" cy="419099"/>
          </a:xfrm>
          <a:prstGeom prst="rtTriangl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8727913" y="6548835"/>
            <a:ext cx="36004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0">
                <a:solidFill>
                  <a:schemeClr val="bg1"/>
                </a:solidFill>
              </a:defRPr>
            </a:lvl1pPr>
          </a:lstStyle>
          <a:p>
            <a:fld id="{05236E7D-FB35-4D75-92A5-5D42865B939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23614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마스터-수정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직각 삼각형 14"/>
          <p:cNvSpPr/>
          <p:nvPr userDrawn="1"/>
        </p:nvSpPr>
        <p:spPr>
          <a:xfrm flipH="1">
            <a:off x="8599948" y="6453585"/>
            <a:ext cx="542925" cy="419099"/>
          </a:xfrm>
          <a:prstGeom prst="rtTriangl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8727913" y="6548835"/>
            <a:ext cx="36004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0">
                <a:solidFill>
                  <a:schemeClr val="bg1"/>
                </a:solidFill>
              </a:defRPr>
            </a:lvl1pPr>
          </a:lstStyle>
          <a:p>
            <a:fld id="{05236E7D-FB35-4D75-92A5-5D42865B939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23614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마스터-수정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직각 삼각형 14"/>
          <p:cNvSpPr/>
          <p:nvPr userDrawn="1"/>
        </p:nvSpPr>
        <p:spPr>
          <a:xfrm flipH="1">
            <a:off x="8599948" y="6453585"/>
            <a:ext cx="542925" cy="419099"/>
          </a:xfrm>
          <a:prstGeom prst="rtTriangl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8727913" y="6548835"/>
            <a:ext cx="36004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0">
                <a:solidFill>
                  <a:schemeClr val="bg1"/>
                </a:solidFill>
              </a:defRPr>
            </a:lvl1pPr>
          </a:lstStyle>
          <a:p>
            <a:fld id="{05236E7D-FB35-4D75-92A5-5D42865B939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23614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마스터-수정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직각 삼각형 14"/>
          <p:cNvSpPr/>
          <p:nvPr userDrawn="1"/>
        </p:nvSpPr>
        <p:spPr>
          <a:xfrm flipH="1">
            <a:off x="8599948" y="6453585"/>
            <a:ext cx="542925" cy="419099"/>
          </a:xfrm>
          <a:prstGeom prst="rtTriangl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8727913" y="6548835"/>
            <a:ext cx="36004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0">
                <a:solidFill>
                  <a:schemeClr val="bg1"/>
                </a:solidFill>
              </a:defRPr>
            </a:lvl1pPr>
          </a:lstStyle>
          <a:p>
            <a:fld id="{05236E7D-FB35-4D75-92A5-5D42865B939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23614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마스터-수정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직각 삼각형 14"/>
          <p:cNvSpPr/>
          <p:nvPr userDrawn="1"/>
        </p:nvSpPr>
        <p:spPr>
          <a:xfrm flipH="1">
            <a:off x="8599948" y="6453585"/>
            <a:ext cx="542925" cy="419099"/>
          </a:xfrm>
          <a:prstGeom prst="rtTriangl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8727913" y="6548835"/>
            <a:ext cx="36004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0">
                <a:solidFill>
                  <a:schemeClr val="bg1"/>
                </a:solidFill>
              </a:defRPr>
            </a:lvl1pPr>
          </a:lstStyle>
          <a:p>
            <a:fld id="{05236E7D-FB35-4D75-92A5-5D42865B939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23614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마스터-수정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직각 삼각형 14"/>
          <p:cNvSpPr/>
          <p:nvPr userDrawn="1"/>
        </p:nvSpPr>
        <p:spPr>
          <a:xfrm flipH="1">
            <a:off x="8599948" y="6453585"/>
            <a:ext cx="542925" cy="419099"/>
          </a:xfrm>
          <a:prstGeom prst="rtTriangl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8727913" y="6548835"/>
            <a:ext cx="36004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0">
                <a:solidFill>
                  <a:schemeClr val="bg1"/>
                </a:solidFill>
              </a:defRPr>
            </a:lvl1pPr>
          </a:lstStyle>
          <a:p>
            <a:fld id="{05236E7D-FB35-4D75-92A5-5D42865B939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23614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마스터-수정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직각 삼각형 14"/>
          <p:cNvSpPr/>
          <p:nvPr userDrawn="1"/>
        </p:nvSpPr>
        <p:spPr>
          <a:xfrm flipH="1">
            <a:off x="8599948" y="6453585"/>
            <a:ext cx="542925" cy="419099"/>
          </a:xfrm>
          <a:prstGeom prst="rtTriangl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8727913" y="6548835"/>
            <a:ext cx="36004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0">
                <a:solidFill>
                  <a:schemeClr val="bg1"/>
                </a:solidFill>
              </a:defRPr>
            </a:lvl1pPr>
          </a:lstStyle>
          <a:p>
            <a:fld id="{05236E7D-FB35-4D75-92A5-5D42865B939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23614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마스터-수정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직각 삼각형 14"/>
          <p:cNvSpPr/>
          <p:nvPr userDrawn="1"/>
        </p:nvSpPr>
        <p:spPr>
          <a:xfrm flipH="1">
            <a:off x="8599948" y="6453585"/>
            <a:ext cx="542925" cy="419099"/>
          </a:xfrm>
          <a:prstGeom prst="rtTriangl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8727913" y="6548835"/>
            <a:ext cx="36004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0">
                <a:solidFill>
                  <a:schemeClr val="bg1"/>
                </a:solidFill>
              </a:defRPr>
            </a:lvl1pPr>
          </a:lstStyle>
          <a:p>
            <a:fld id="{05236E7D-FB35-4D75-92A5-5D42865B939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23614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마스터-수정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직각 삼각형 14"/>
          <p:cNvSpPr/>
          <p:nvPr userDrawn="1"/>
        </p:nvSpPr>
        <p:spPr>
          <a:xfrm flipH="1">
            <a:off x="8599948" y="6453585"/>
            <a:ext cx="542925" cy="419099"/>
          </a:xfrm>
          <a:prstGeom prst="rtTriangl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8727913" y="6548835"/>
            <a:ext cx="36004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0">
                <a:solidFill>
                  <a:schemeClr val="bg1"/>
                </a:solidFill>
              </a:defRPr>
            </a:lvl1pPr>
          </a:lstStyle>
          <a:p>
            <a:fld id="{05236E7D-FB35-4D75-92A5-5D42865B939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23614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마스터-수정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직각 삼각형 14"/>
          <p:cNvSpPr/>
          <p:nvPr userDrawn="1"/>
        </p:nvSpPr>
        <p:spPr>
          <a:xfrm flipH="1">
            <a:off x="8599948" y="6453585"/>
            <a:ext cx="542925" cy="419099"/>
          </a:xfrm>
          <a:prstGeom prst="rtTriangl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8727913" y="6548835"/>
            <a:ext cx="36004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0">
                <a:solidFill>
                  <a:schemeClr val="bg1"/>
                </a:solidFill>
              </a:defRPr>
            </a:lvl1pPr>
          </a:lstStyle>
          <a:p>
            <a:fld id="{05236E7D-FB35-4D75-92A5-5D42865B939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23614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마스터-수정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직각 삼각형 14"/>
          <p:cNvSpPr/>
          <p:nvPr userDrawn="1"/>
        </p:nvSpPr>
        <p:spPr>
          <a:xfrm flipH="1">
            <a:off x="8599948" y="6453585"/>
            <a:ext cx="542925" cy="419099"/>
          </a:xfrm>
          <a:prstGeom prst="rtTriangl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8727913" y="6548835"/>
            <a:ext cx="36004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0">
                <a:solidFill>
                  <a:schemeClr val="bg1"/>
                </a:solidFill>
              </a:defRPr>
            </a:lvl1pPr>
          </a:lstStyle>
          <a:p>
            <a:fld id="{05236E7D-FB35-4D75-92A5-5D42865B939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23614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마스터-수정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직각 삼각형 14"/>
          <p:cNvSpPr/>
          <p:nvPr userDrawn="1"/>
        </p:nvSpPr>
        <p:spPr>
          <a:xfrm flipH="1">
            <a:off x="8599948" y="6453585"/>
            <a:ext cx="542925" cy="419099"/>
          </a:xfrm>
          <a:prstGeom prst="rtTriangl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8727913" y="6548835"/>
            <a:ext cx="36004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0">
                <a:solidFill>
                  <a:schemeClr val="bg1"/>
                </a:solidFill>
              </a:defRPr>
            </a:lvl1pPr>
          </a:lstStyle>
          <a:p>
            <a:fld id="{05236E7D-FB35-4D75-92A5-5D42865B939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23614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마스터-수정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직각 삼각형 14"/>
          <p:cNvSpPr/>
          <p:nvPr userDrawn="1"/>
        </p:nvSpPr>
        <p:spPr>
          <a:xfrm flipH="1">
            <a:off x="8599948" y="6453585"/>
            <a:ext cx="542925" cy="419099"/>
          </a:xfrm>
          <a:prstGeom prst="rtTriangl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8727913" y="6548835"/>
            <a:ext cx="36004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0">
                <a:solidFill>
                  <a:schemeClr val="bg1"/>
                </a:solidFill>
              </a:defRPr>
            </a:lvl1pPr>
          </a:lstStyle>
          <a:p>
            <a:fld id="{05236E7D-FB35-4D75-92A5-5D42865B939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23614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지서니\Desktop\JPG\키스티 copy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693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각 삼각형 4"/>
          <p:cNvSpPr/>
          <p:nvPr/>
        </p:nvSpPr>
        <p:spPr>
          <a:xfrm flipH="1">
            <a:off x="8599948" y="6453585"/>
            <a:ext cx="542925" cy="419099"/>
          </a:xfrm>
          <a:prstGeom prst="rtTriangl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8727913" y="6548835"/>
            <a:ext cx="36004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0">
                <a:solidFill>
                  <a:schemeClr val="bg1"/>
                </a:solidFill>
              </a:defRPr>
            </a:lvl1pPr>
          </a:lstStyle>
          <a:p>
            <a:fld id="{05236E7D-FB35-4D75-92A5-5D42865B939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31676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26D45-0698-4F5F-807E-19CB26B66BE6}" type="datetimeFigureOut">
              <a:rPr lang="ko-KR" altLang="en-US" smtClean="0"/>
              <a:t>2018-05-11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4BC36D-E624-4F63-9836-66DBE429C5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9043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7" r:id="rId16"/>
    <p:sldLayoutId id="2147483668" r:id="rId17"/>
    <p:sldLayoutId id="2147483669" r:id="rId18"/>
    <p:sldLayoutId id="2147483670" r:id="rId19"/>
    <p:sldLayoutId id="2147483671" r:id="rId20"/>
    <p:sldLayoutId id="2147483672" r:id="rId21"/>
    <p:sldLayoutId id="2147483673" r:id="rId22"/>
    <p:sldLayoutId id="2147483674" r:id="rId23"/>
    <p:sldLayoutId id="2147483675" r:id="rId24"/>
    <p:sldLayoutId id="2147483676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4.png"/><Relationship Id="rId18" Type="http://schemas.openxmlformats.org/officeDocument/2006/relationships/image" Target="../media/image17.png"/><Relationship Id="rId3" Type="http://schemas.openxmlformats.org/officeDocument/2006/relationships/image" Target="../media/image6.png"/><Relationship Id="rId21" Type="http://schemas.openxmlformats.org/officeDocument/2006/relationships/image" Target="../media/image20.png"/><Relationship Id="rId7" Type="http://schemas.openxmlformats.org/officeDocument/2006/relationships/image" Target="../media/image9.png"/><Relationship Id="rId12" Type="http://schemas.openxmlformats.org/officeDocument/2006/relationships/image" Target="../media/image13.jpg"/><Relationship Id="rId17" Type="http://schemas.microsoft.com/office/2007/relationships/hdphoto" Target="../media/hdphoto5.wdp"/><Relationship Id="rId2" Type="http://schemas.openxmlformats.org/officeDocument/2006/relationships/image" Target="../media/image5.png"/><Relationship Id="rId16" Type="http://schemas.openxmlformats.org/officeDocument/2006/relationships/image" Target="../media/image16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11" Type="http://schemas.openxmlformats.org/officeDocument/2006/relationships/image" Target="../media/image12.jpg"/><Relationship Id="rId5" Type="http://schemas.microsoft.com/office/2007/relationships/hdphoto" Target="../media/hdphoto2.wdp"/><Relationship Id="rId15" Type="http://schemas.openxmlformats.org/officeDocument/2006/relationships/image" Target="../media/image15.png"/><Relationship Id="rId10" Type="http://schemas.openxmlformats.org/officeDocument/2006/relationships/image" Target="../media/image11.jpg"/><Relationship Id="rId19" Type="http://schemas.openxmlformats.org/officeDocument/2006/relationships/image" Target="../media/image18.png"/><Relationship Id="rId4" Type="http://schemas.openxmlformats.org/officeDocument/2006/relationships/image" Target="../media/image7.jpeg"/><Relationship Id="rId9" Type="http://schemas.openxmlformats.org/officeDocument/2006/relationships/image" Target="../media/image10.png"/><Relationship Id="rId14" Type="http://schemas.microsoft.com/office/2007/relationships/hdphoto" Target="../media/hdphoto4.wdp"/><Relationship Id="rId22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4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1.png"/><Relationship Id="rId11" Type="http://schemas.openxmlformats.org/officeDocument/2006/relationships/image" Target="../media/image46.emf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7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g"/><Relationship Id="rId13" Type="http://schemas.openxmlformats.org/officeDocument/2006/relationships/image" Target="../media/image57.jpeg"/><Relationship Id="rId3" Type="http://schemas.openxmlformats.org/officeDocument/2006/relationships/image" Target="../media/image48.jpeg"/><Relationship Id="rId7" Type="http://schemas.openxmlformats.org/officeDocument/2006/relationships/image" Target="../media/image51.jpeg"/><Relationship Id="rId12" Type="http://schemas.openxmlformats.org/officeDocument/2006/relationships/image" Target="../media/image5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0.jpg"/><Relationship Id="rId11" Type="http://schemas.openxmlformats.org/officeDocument/2006/relationships/image" Target="../media/image55.png"/><Relationship Id="rId5" Type="http://schemas.openxmlformats.org/officeDocument/2006/relationships/image" Target="../media/image49.jpg"/><Relationship Id="rId15" Type="http://schemas.openxmlformats.org/officeDocument/2006/relationships/image" Target="../media/image59.jpeg"/><Relationship Id="rId10" Type="http://schemas.openxmlformats.org/officeDocument/2006/relationships/image" Target="../media/image54.png"/><Relationship Id="rId4" Type="http://schemas.openxmlformats.org/officeDocument/2006/relationships/image" Target="../media/image4.png"/><Relationship Id="rId9" Type="http://schemas.openxmlformats.org/officeDocument/2006/relationships/image" Target="../media/image53.jpeg"/><Relationship Id="rId14" Type="http://schemas.openxmlformats.org/officeDocument/2006/relationships/image" Target="../media/image5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60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33.png"/><Relationship Id="rId9" Type="http://schemas.openxmlformats.org/officeDocument/2006/relationships/image" Target="../media/image6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image" Target="../media/image68.png"/><Relationship Id="rId7" Type="http://schemas.openxmlformats.org/officeDocument/2006/relationships/image" Target="../media/image72.jpe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0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microsoft.com/office/2007/relationships/hdphoto" Target="../media/hdphoto9.wdp"/><Relationship Id="rId3" Type="http://schemas.microsoft.com/office/2007/relationships/hdphoto" Target="../media/hdphoto6.wdp"/><Relationship Id="rId7" Type="http://schemas.openxmlformats.org/officeDocument/2006/relationships/image" Target="../media/image78.png"/><Relationship Id="rId12" Type="http://schemas.openxmlformats.org/officeDocument/2006/relationships/image" Target="../media/image81.png"/><Relationship Id="rId17" Type="http://schemas.openxmlformats.org/officeDocument/2006/relationships/image" Target="../media/image85.png"/><Relationship Id="rId2" Type="http://schemas.openxmlformats.org/officeDocument/2006/relationships/image" Target="../media/image74.png"/><Relationship Id="rId16" Type="http://schemas.openxmlformats.org/officeDocument/2006/relationships/image" Target="../media/image8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7.png"/><Relationship Id="rId11" Type="http://schemas.openxmlformats.org/officeDocument/2006/relationships/image" Target="../media/image80.jpeg"/><Relationship Id="rId5" Type="http://schemas.openxmlformats.org/officeDocument/2006/relationships/image" Target="../media/image76.png"/><Relationship Id="rId15" Type="http://schemas.openxmlformats.org/officeDocument/2006/relationships/image" Target="../media/image83.jpeg"/><Relationship Id="rId10" Type="http://schemas.microsoft.com/office/2007/relationships/hdphoto" Target="../media/hdphoto8.wdp"/><Relationship Id="rId4" Type="http://schemas.openxmlformats.org/officeDocument/2006/relationships/image" Target="../media/image75.png"/><Relationship Id="rId9" Type="http://schemas.openxmlformats.org/officeDocument/2006/relationships/image" Target="../media/image79.png"/><Relationship Id="rId14" Type="http://schemas.openxmlformats.org/officeDocument/2006/relationships/image" Target="../media/image82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13" Type="http://schemas.openxmlformats.org/officeDocument/2006/relationships/image" Target="../media/image90.png"/><Relationship Id="rId3" Type="http://schemas.openxmlformats.org/officeDocument/2006/relationships/image" Target="../media/image86.png"/><Relationship Id="rId7" Type="http://schemas.openxmlformats.org/officeDocument/2006/relationships/image" Target="../media/image13.jpg"/><Relationship Id="rId12" Type="http://schemas.openxmlformats.org/officeDocument/2006/relationships/image" Target="../media/image8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11.wdp"/><Relationship Id="rId11" Type="http://schemas.openxmlformats.org/officeDocument/2006/relationships/chart" Target="../charts/chart1.xml"/><Relationship Id="rId5" Type="http://schemas.openxmlformats.org/officeDocument/2006/relationships/image" Target="../media/image87.png"/><Relationship Id="rId10" Type="http://schemas.openxmlformats.org/officeDocument/2006/relationships/image" Target="../media/image88.png"/><Relationship Id="rId4" Type="http://schemas.microsoft.com/office/2007/relationships/hdphoto" Target="../media/hdphoto10.wdp"/><Relationship Id="rId9" Type="http://schemas.openxmlformats.org/officeDocument/2006/relationships/image" Target="../media/image1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94.png"/><Relationship Id="rId7" Type="http://schemas.openxmlformats.org/officeDocument/2006/relationships/image" Target="../media/image95.png"/><Relationship Id="rId12" Type="http://schemas.openxmlformats.org/officeDocument/2006/relationships/image" Target="../media/image10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11" Type="http://schemas.openxmlformats.org/officeDocument/2006/relationships/image" Target="../media/image99.png"/><Relationship Id="rId5" Type="http://schemas.microsoft.com/office/2007/relationships/hdphoto" Target="../media/hdphoto10.wdp"/><Relationship Id="rId10" Type="http://schemas.openxmlformats.org/officeDocument/2006/relationships/image" Target="../media/image98.png"/><Relationship Id="rId4" Type="http://schemas.openxmlformats.org/officeDocument/2006/relationships/image" Target="../media/image86.png"/><Relationship Id="rId9" Type="http://schemas.openxmlformats.org/officeDocument/2006/relationships/image" Target="../media/image9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108.png"/><Relationship Id="rId18" Type="http://schemas.openxmlformats.org/officeDocument/2006/relationships/image" Target="../media/image113.png"/><Relationship Id="rId26" Type="http://schemas.openxmlformats.org/officeDocument/2006/relationships/image" Target="../media/image121.png"/><Relationship Id="rId3" Type="http://schemas.openxmlformats.org/officeDocument/2006/relationships/image" Target="../media/image12.jpg"/><Relationship Id="rId21" Type="http://schemas.openxmlformats.org/officeDocument/2006/relationships/image" Target="../media/image116.png"/><Relationship Id="rId7" Type="http://schemas.openxmlformats.org/officeDocument/2006/relationships/image" Target="../media/image102.png"/><Relationship Id="rId12" Type="http://schemas.openxmlformats.org/officeDocument/2006/relationships/image" Target="../media/image107.png"/><Relationship Id="rId17" Type="http://schemas.openxmlformats.org/officeDocument/2006/relationships/image" Target="../media/image112.png"/><Relationship Id="rId25" Type="http://schemas.openxmlformats.org/officeDocument/2006/relationships/image" Target="../media/image120.png"/><Relationship Id="rId2" Type="http://schemas.openxmlformats.org/officeDocument/2006/relationships/image" Target="../media/image5.png"/><Relationship Id="rId16" Type="http://schemas.openxmlformats.org/officeDocument/2006/relationships/image" Target="../media/image111.png"/><Relationship Id="rId20" Type="http://schemas.openxmlformats.org/officeDocument/2006/relationships/image" Target="../media/image115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3.jpg"/><Relationship Id="rId11" Type="http://schemas.openxmlformats.org/officeDocument/2006/relationships/image" Target="../media/image106.png"/><Relationship Id="rId24" Type="http://schemas.openxmlformats.org/officeDocument/2006/relationships/image" Target="../media/image119.png"/><Relationship Id="rId5" Type="http://schemas.openxmlformats.org/officeDocument/2006/relationships/image" Target="../media/image101.png"/><Relationship Id="rId15" Type="http://schemas.openxmlformats.org/officeDocument/2006/relationships/image" Target="../media/image110.png"/><Relationship Id="rId23" Type="http://schemas.openxmlformats.org/officeDocument/2006/relationships/image" Target="../media/image118.png"/><Relationship Id="rId28" Type="http://schemas.openxmlformats.org/officeDocument/2006/relationships/image" Target="../media/image123.png"/><Relationship Id="rId10" Type="http://schemas.openxmlformats.org/officeDocument/2006/relationships/image" Target="../media/image105.png"/><Relationship Id="rId19" Type="http://schemas.openxmlformats.org/officeDocument/2006/relationships/image" Target="../media/image114.png"/><Relationship Id="rId4" Type="http://schemas.openxmlformats.org/officeDocument/2006/relationships/image" Target="../media/image11.jpg"/><Relationship Id="rId9" Type="http://schemas.openxmlformats.org/officeDocument/2006/relationships/image" Target="../media/image104.png"/><Relationship Id="rId14" Type="http://schemas.openxmlformats.org/officeDocument/2006/relationships/image" Target="../media/image109.png"/><Relationship Id="rId22" Type="http://schemas.openxmlformats.org/officeDocument/2006/relationships/image" Target="../media/image117.png"/><Relationship Id="rId27" Type="http://schemas.openxmlformats.org/officeDocument/2006/relationships/image" Target="../media/image12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image" Target="../media/image5.pn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12.wdp"/><Relationship Id="rId5" Type="http://schemas.openxmlformats.org/officeDocument/2006/relationships/image" Target="../media/image124.png"/><Relationship Id="rId4" Type="http://schemas.openxmlformats.org/officeDocument/2006/relationships/image" Target="../media/image12.jpg"/><Relationship Id="rId9" Type="http://schemas.openxmlformats.org/officeDocument/2006/relationships/image" Target="../media/image13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14.png"/><Relationship Id="rId7" Type="http://schemas.openxmlformats.org/officeDocument/2006/relationships/image" Target="../media/image11.jpg"/><Relationship Id="rId12" Type="http://schemas.openxmlformats.org/officeDocument/2006/relationships/image" Target="../media/image131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7.png"/><Relationship Id="rId11" Type="http://schemas.openxmlformats.org/officeDocument/2006/relationships/image" Target="../media/image130.png"/><Relationship Id="rId5" Type="http://schemas.openxmlformats.org/officeDocument/2006/relationships/image" Target="../media/image126.png"/><Relationship Id="rId10" Type="http://schemas.openxmlformats.org/officeDocument/2006/relationships/image" Target="../media/image129.png"/><Relationship Id="rId4" Type="http://schemas.microsoft.com/office/2007/relationships/hdphoto" Target="../media/hdphoto4.wdp"/><Relationship Id="rId9" Type="http://schemas.microsoft.com/office/2007/relationships/hdphoto" Target="../media/hdphoto1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-108520" y="1196752"/>
            <a:ext cx="9289032" cy="1470025"/>
          </a:xfrm>
        </p:spPr>
        <p:txBody>
          <a:bodyPr>
            <a:normAutofit/>
          </a:bodyPr>
          <a:lstStyle/>
          <a:p>
            <a:r>
              <a:rPr lang="ko-KR" altLang="en-US" dirty="0" smtClean="0"/>
              <a:t>혁신성장과 </a:t>
            </a:r>
            <a:r>
              <a:rPr lang="en-US" altLang="ko-KR" dirty="0" smtClean="0"/>
              <a:t>4</a:t>
            </a:r>
            <a:r>
              <a:rPr lang="ko-KR" altLang="en-US" dirty="0" smtClean="0"/>
              <a:t>차 산업혁명 정책대응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267544" y="2996952"/>
            <a:ext cx="6400800" cy="1512168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en-US" altLang="ko-KR" dirty="0" smtClean="0">
                <a:solidFill>
                  <a:schemeClr val="tx1"/>
                </a:solidFill>
              </a:rPr>
              <a:t>2018.05</a:t>
            </a:r>
          </a:p>
          <a:p>
            <a:pPr algn="l">
              <a:lnSpc>
                <a:spcPct val="170000"/>
              </a:lnSpc>
            </a:pPr>
            <a:endParaRPr lang="en-US" altLang="ko-KR" sz="2000" dirty="0" smtClean="0">
              <a:solidFill>
                <a:schemeClr val="tx1"/>
              </a:solidFill>
            </a:endParaRPr>
          </a:p>
          <a:p>
            <a:pPr algn="l">
              <a:lnSpc>
                <a:spcPct val="170000"/>
              </a:lnSpc>
            </a:pPr>
            <a:r>
              <a:rPr lang="ko-KR" altLang="en-US" sz="2000" dirty="0" smtClean="0">
                <a:solidFill>
                  <a:schemeClr val="tx1"/>
                </a:solidFill>
              </a:rPr>
              <a:t>이대식</a:t>
            </a:r>
            <a:endParaRPr lang="en-US" altLang="ko-KR" sz="2000" dirty="0" smtClean="0">
              <a:solidFill>
                <a:schemeClr val="tx1"/>
              </a:solidFill>
            </a:endParaRPr>
          </a:p>
          <a:p>
            <a:pPr algn="l">
              <a:lnSpc>
                <a:spcPct val="170000"/>
              </a:lnSpc>
            </a:pPr>
            <a:r>
              <a:rPr lang="ko-KR" altLang="en-US" sz="2000" dirty="0" smtClean="0">
                <a:solidFill>
                  <a:schemeClr val="tx1"/>
                </a:solidFill>
              </a:rPr>
              <a:t>부산대학교 경제통상대학 경제학부</a:t>
            </a:r>
            <a:endParaRPr lang="en-US" altLang="ko-KR" sz="2000" dirty="0" smtClean="0">
              <a:solidFill>
                <a:schemeClr val="tx1"/>
              </a:solidFill>
            </a:endParaRPr>
          </a:p>
          <a:p>
            <a:pPr algn="l">
              <a:lnSpc>
                <a:spcPct val="170000"/>
              </a:lnSpc>
            </a:pPr>
            <a:r>
              <a:rPr lang="ko-KR" altLang="en-US" sz="2000" dirty="0" smtClean="0">
                <a:solidFill>
                  <a:schemeClr val="tx1"/>
                </a:solidFill>
              </a:rPr>
              <a:t>정부 </a:t>
            </a:r>
            <a:r>
              <a:rPr lang="en-US" altLang="ko-KR" sz="2000" dirty="0" smtClean="0">
                <a:solidFill>
                  <a:schemeClr val="tx1"/>
                </a:solidFill>
              </a:rPr>
              <a:t>4</a:t>
            </a:r>
            <a:r>
              <a:rPr lang="ko-KR" altLang="en-US" sz="2000" dirty="0" smtClean="0">
                <a:solidFill>
                  <a:schemeClr val="tx1"/>
                </a:solidFill>
              </a:rPr>
              <a:t>차 산업혁명 위원회 민간위원</a:t>
            </a:r>
            <a:endParaRPr lang="en-US" altLang="ko-K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188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한쪽 모서리가 잘린 사각형 218"/>
          <p:cNvSpPr/>
          <p:nvPr/>
        </p:nvSpPr>
        <p:spPr>
          <a:xfrm rot="5400000">
            <a:off x="4280669" y="-3829913"/>
            <a:ext cx="582671" cy="9144000"/>
          </a:xfrm>
          <a:prstGeom prst="snip1Rect">
            <a:avLst>
              <a:gd name="adj" fmla="val 31876"/>
            </a:avLst>
          </a:prstGeom>
          <a:blipFill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  <a:lum bright="-13000"/>
            </a:blip>
            <a:srcRect/>
            <a:stretch>
              <a:fillRect l="-63861" r="-57924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51520" y="450751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000" dirty="0" smtClean="0">
                <a:solidFill>
                  <a:schemeClr val="bg1"/>
                </a:solidFill>
              </a:rPr>
              <a:t>혁신성장 </a:t>
            </a:r>
            <a:r>
              <a:rPr lang="en-US" altLang="ko-KR" sz="3000" dirty="0" smtClean="0">
                <a:solidFill>
                  <a:schemeClr val="bg1"/>
                </a:solidFill>
              </a:rPr>
              <a:t>vs </a:t>
            </a:r>
            <a:r>
              <a:rPr lang="ko-KR" altLang="en-US" sz="3000" dirty="0" smtClean="0">
                <a:solidFill>
                  <a:schemeClr val="bg1"/>
                </a:solidFill>
              </a:rPr>
              <a:t>소득주도 성장</a:t>
            </a:r>
            <a:endParaRPr lang="ko-KR" altLang="en-US" sz="3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1340768"/>
            <a:ext cx="7223068" cy="461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l"/>
            </a:pPr>
            <a:r>
              <a:rPr lang="ko-KR" altLang="en-US" sz="2800" dirty="0" smtClean="0"/>
              <a:t>성장은 어떻게 달성되나</a:t>
            </a:r>
            <a:r>
              <a:rPr lang="en-US" altLang="ko-KR" sz="2800" dirty="0" smtClean="0"/>
              <a:t>?</a:t>
            </a: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l"/>
            </a:pPr>
            <a:r>
              <a:rPr lang="ko-KR" altLang="en-US" sz="2800" dirty="0" smtClean="0"/>
              <a:t>확대균형으로서의 성장</a:t>
            </a:r>
            <a:endParaRPr lang="en-US" altLang="ko-KR" sz="2800" dirty="0" smtClean="0"/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l"/>
            </a:pPr>
            <a:r>
              <a:rPr lang="en-US" altLang="ko-KR" sz="2800" dirty="0" smtClean="0"/>
              <a:t>Either or vs. Both</a:t>
            </a:r>
          </a:p>
          <a:p>
            <a:pPr marL="914400" lvl="1" indent="-457200">
              <a:lnSpc>
                <a:spcPct val="150000"/>
              </a:lnSpc>
              <a:buFont typeface="KoPub바탕체 Medium" panose="02020603020101020101" pitchFamily="18" charset="-127"/>
              <a:buChar char="※"/>
            </a:pPr>
            <a:r>
              <a:rPr lang="ko-KR" altLang="en-US" sz="2800" dirty="0" smtClean="0"/>
              <a:t>독일 </a:t>
            </a:r>
            <a:r>
              <a:rPr lang="en-US" altLang="ko-KR" sz="2800" dirty="0" smtClean="0"/>
              <a:t>4</a:t>
            </a:r>
            <a:r>
              <a:rPr lang="ko-KR" altLang="en-US" sz="2800" dirty="0" smtClean="0"/>
              <a:t>차 산업혁명의 핵심 </a:t>
            </a:r>
            <a:r>
              <a:rPr lang="en-US" altLang="ko-KR" sz="2800" dirty="0" smtClean="0"/>
              <a:t>Industry 4.0</a:t>
            </a:r>
            <a:r>
              <a:rPr lang="ko-KR" altLang="en-US" sz="2800" dirty="0" smtClean="0"/>
              <a:t>은</a:t>
            </a:r>
            <a:r>
              <a:rPr lang="en-US" altLang="ko-KR" sz="2800" dirty="0" smtClean="0"/>
              <a:t/>
            </a:r>
            <a:br>
              <a:rPr lang="en-US" altLang="ko-KR" sz="2800" dirty="0" smtClean="0"/>
            </a:br>
            <a:r>
              <a:rPr lang="ko-KR" altLang="en-US" sz="2800" dirty="0" smtClean="0"/>
              <a:t>독일 제조업의 위기에서 출발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51419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모서리가 둥근 직사각형 93"/>
          <p:cNvSpPr/>
          <p:nvPr/>
        </p:nvSpPr>
        <p:spPr>
          <a:xfrm rot="16200000">
            <a:off x="3722782" y="1434410"/>
            <a:ext cx="1700809" cy="9146372"/>
          </a:xfrm>
          <a:prstGeom prst="roundRect">
            <a:avLst>
              <a:gd name="adj" fmla="val 0"/>
            </a:avLst>
          </a:prstGeom>
          <a:blipFill dpi="0" rotWithShape="1">
            <a:blip r:embed="rId2" cstate="print">
              <a:alphaModFix amt="25000"/>
            </a:blip>
            <a:srcRect/>
            <a:tile tx="0" ty="0" sx="100000" sy="100000" flip="none" algn="tl"/>
          </a:blip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457200" algn="ctr" fontAlgn="base" latinLnBrk="0"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SzPct val="100000"/>
            </a:pPr>
            <a:endParaRPr lang="ko-KR" altLang="en-US" sz="1200" spc="-100">
              <a:ln cap="sq">
                <a:solidFill>
                  <a:srgbClr val="735735">
                    <a:alpha val="0"/>
                  </a:srgbClr>
                </a:solidFill>
                <a:miter lim="800000"/>
              </a:ln>
              <a:solidFill>
                <a:srgbClr val="514639"/>
              </a:solidFill>
              <a:latin typeface="Rix고딕 B" panose="02020603020101020101" pitchFamily="18" charset="-127"/>
              <a:ea typeface="Rix고딕 B" panose="02020603020101020101" pitchFamily="18" charset="-127"/>
            </a:endParaRPr>
          </a:p>
        </p:txBody>
      </p:sp>
      <p:grpSp>
        <p:nvGrpSpPr>
          <p:cNvPr id="87" name="그룹 86"/>
          <p:cNvGrpSpPr/>
          <p:nvPr/>
        </p:nvGrpSpPr>
        <p:grpSpPr>
          <a:xfrm>
            <a:off x="1897255" y="4561755"/>
            <a:ext cx="5349492" cy="750477"/>
            <a:chOff x="1897255" y="4561755"/>
            <a:chExt cx="5349492" cy="750477"/>
          </a:xfrm>
        </p:grpSpPr>
        <p:sp>
          <p:nvSpPr>
            <p:cNvPr id="90" name="위쪽 화살표 89"/>
            <p:cNvSpPr/>
            <p:nvPr/>
          </p:nvSpPr>
          <p:spPr>
            <a:xfrm rot="10800000">
              <a:off x="1897255" y="4561755"/>
              <a:ext cx="5349492" cy="750477"/>
            </a:xfrm>
            <a:prstGeom prst="upArrow">
              <a:avLst>
                <a:gd name="adj1" fmla="val 62774"/>
                <a:gd name="adj2" fmla="val 100000"/>
              </a:avLst>
            </a:prstGeom>
            <a:gradFill>
              <a:gsLst>
                <a:gs pos="2000">
                  <a:schemeClr val="bg1">
                    <a:lumMod val="62000"/>
                  </a:schemeClr>
                </a:gs>
                <a:gs pos="100000">
                  <a:schemeClr val="tx1">
                    <a:lumMod val="50000"/>
                    <a:lumOff val="50000"/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outerShdw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3626068" y="4600312"/>
              <a:ext cx="1891865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ko-KR" altLang="en-US" sz="2200" spc="-1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gradFill>
                    <a:gsLst>
                      <a:gs pos="0">
                        <a:srgbClr val="054BA3"/>
                      </a:gs>
                      <a:gs pos="100000">
                        <a:schemeClr val="tx2">
                          <a:lumMod val="50000"/>
                        </a:schemeClr>
                      </a:gs>
                    </a:gsLst>
                    <a:lin ang="5400000" scaled="0"/>
                  </a:gradFill>
                  <a:effectLst>
                    <a:glow rad="101600">
                      <a:schemeClr val="bg1">
                        <a:alpha val="40000"/>
                      </a:schemeClr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혁신적 변화 발생</a:t>
              </a:r>
            </a:p>
          </p:txBody>
        </p:sp>
      </p:grpSp>
      <p:pic>
        <p:nvPicPr>
          <p:cNvPr id="1031" name="Picture 7" descr="C:\Users\Administrator\Desktop\소스\효과\그림5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61756"/>
            <a:ext cx="9144000" cy="29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54902" y="142771"/>
            <a:ext cx="783419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2400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인공지능</a:t>
            </a:r>
            <a:r>
              <a:rPr lang="en-US" altLang="ko-KR" sz="2400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2400" spc="-2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빅데이터</a:t>
            </a:r>
            <a:r>
              <a:rPr lang="ko-KR" altLang="en-US" sz="2400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등 디지털 기술로 촉발되는 </a:t>
            </a:r>
            <a:r>
              <a:rPr lang="ko-KR" altLang="en-US" sz="2400" spc="-2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초연결</a:t>
            </a:r>
            <a:r>
              <a:rPr lang="ko-KR" altLang="en-US" sz="2400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기반의 </a:t>
            </a:r>
            <a:r>
              <a:rPr lang="ko-KR" altLang="en-US" sz="2400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지능화 혁명</a:t>
            </a:r>
          </a:p>
        </p:txBody>
      </p:sp>
      <p:cxnSp>
        <p:nvCxnSpPr>
          <p:cNvPr id="12" name="직선 연결선 11"/>
          <p:cNvCxnSpPr/>
          <p:nvPr/>
        </p:nvCxnSpPr>
        <p:spPr>
          <a:xfrm>
            <a:off x="933521" y="2791933"/>
            <a:ext cx="0" cy="1095114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>
            <a:off x="3408354" y="2791933"/>
            <a:ext cx="0" cy="1095114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 flipH="1">
            <a:off x="6064025" y="3128269"/>
            <a:ext cx="12032" cy="75877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4863853" y="2901466"/>
            <a:ext cx="0" cy="98558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/>
          <p:nvPr/>
        </p:nvCxnSpPr>
        <p:spPr>
          <a:xfrm>
            <a:off x="931017" y="3874034"/>
            <a:ext cx="2477337" cy="0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prstDash val="sysDot"/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0"/>
          <p:cNvCxnSpPr/>
          <p:nvPr/>
        </p:nvCxnSpPr>
        <p:spPr>
          <a:xfrm>
            <a:off x="3408354" y="3874034"/>
            <a:ext cx="1455499" cy="0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prstDash val="sysDot"/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/>
          <p:cNvCxnSpPr/>
          <p:nvPr/>
        </p:nvCxnSpPr>
        <p:spPr>
          <a:xfrm>
            <a:off x="4863853" y="3875014"/>
            <a:ext cx="1206188" cy="0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prstDash val="sysDot"/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791216" y="3554902"/>
            <a:ext cx="7569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100</a:t>
            </a:r>
            <a:r>
              <a:rPr lang="ko-KR" altLang="en-US" sz="140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여년</a:t>
            </a:r>
            <a:endParaRPr lang="ko-KR" altLang="en-US" sz="14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03640" y="3554902"/>
            <a:ext cx="6649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70</a:t>
            </a:r>
            <a:r>
              <a:rPr lang="ko-KR" altLang="en-US" sz="140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여년</a:t>
            </a:r>
            <a:endParaRPr lang="ko-KR" altLang="en-US" sz="14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134484" y="3554902"/>
            <a:ext cx="6649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40</a:t>
            </a:r>
            <a:r>
              <a:rPr lang="ko-KR" altLang="en-US" sz="140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여년</a:t>
            </a:r>
            <a:endParaRPr lang="ko-KR" altLang="en-US" sz="14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29" name="Picture 2" descr="http://image.chosun.com/sitedata/image/201403/18/2014031804743_3.jpg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5" t="12351" r="75783" b="49183"/>
          <a:stretch/>
        </p:blipFill>
        <p:spPr bwMode="auto">
          <a:xfrm>
            <a:off x="1962539" y="1827317"/>
            <a:ext cx="586482" cy="483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http://image.chosun.com/sitedata/image/201403/18/2014031804743_3.jpg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714" t="19422" r="50884" b="56709"/>
          <a:stretch/>
        </p:blipFill>
        <p:spPr bwMode="auto">
          <a:xfrm>
            <a:off x="3840950" y="1827317"/>
            <a:ext cx="680231" cy="347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698" y="1640278"/>
            <a:ext cx="620654" cy="385392"/>
          </a:xfrm>
          <a:prstGeom prst="rect">
            <a:avLst/>
          </a:prstGeom>
        </p:spPr>
      </p:pic>
      <p:pic>
        <p:nvPicPr>
          <p:cNvPr id="32" name="그림 3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797" y="1448948"/>
            <a:ext cx="731783" cy="384026"/>
          </a:xfrm>
          <a:prstGeom prst="rect">
            <a:avLst/>
          </a:prstGeom>
        </p:spPr>
      </p:pic>
      <p:sp>
        <p:nvSpPr>
          <p:cNvPr id="33" name="직사각형 32"/>
          <p:cNvSpPr/>
          <p:nvPr/>
        </p:nvSpPr>
        <p:spPr>
          <a:xfrm>
            <a:off x="5592987" y="3962406"/>
            <a:ext cx="95410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342900" latinLnBrk="0">
              <a:defRPr/>
            </a:pPr>
            <a:r>
              <a:rPr lang="en-US" altLang="ko-KR" sz="11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2015</a:t>
            </a:r>
            <a:r>
              <a:rPr lang="ko-KR" altLang="en-US" sz="11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년</a:t>
            </a:r>
            <a:endParaRPr lang="en-US" altLang="ko-KR" sz="11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ctr">
              <a:defRPr/>
            </a:pPr>
            <a:r>
              <a:rPr lang="ko-KR" altLang="en-US" sz="12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지능정보기술</a:t>
            </a:r>
            <a:endParaRPr lang="en-US" altLang="ko-KR" sz="12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4572000" y="3962406"/>
            <a:ext cx="583813" cy="4462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342900" latinLnBrk="0">
              <a:defRPr/>
            </a:pPr>
            <a:r>
              <a:rPr lang="en-US" altLang="ko-KR" sz="11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1969</a:t>
            </a:r>
            <a:r>
              <a:rPr lang="ko-KR" altLang="en-US" sz="11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년</a:t>
            </a:r>
            <a:endParaRPr lang="en-US" altLang="ko-KR" sz="11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ctr">
              <a:defRPr/>
            </a:pPr>
            <a:r>
              <a:rPr lang="ko-KR" altLang="en-US" sz="12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컴퓨터</a:t>
            </a:r>
            <a:endParaRPr lang="en-US" altLang="ko-KR" sz="12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3116447" y="3962407"/>
            <a:ext cx="583813" cy="4462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342900" latinLnBrk="0">
              <a:defRPr/>
            </a:pPr>
            <a:r>
              <a:rPr lang="en-US" altLang="ko-KR" sz="11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1879</a:t>
            </a:r>
            <a:r>
              <a:rPr lang="ko-KR" altLang="en-US" sz="11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년</a:t>
            </a:r>
            <a:endParaRPr lang="en-US" altLang="ko-KR" sz="11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ctr">
              <a:defRPr/>
            </a:pPr>
            <a:r>
              <a:rPr lang="ko-KR" altLang="en-US" sz="12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전기</a:t>
            </a:r>
            <a:endParaRPr lang="en-US" altLang="ko-KR" sz="12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589837" y="3962407"/>
            <a:ext cx="687368" cy="4462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ko-KR" sz="11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1784</a:t>
            </a:r>
            <a:r>
              <a:rPr lang="ko-KR" altLang="en-US" sz="11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년</a:t>
            </a:r>
            <a:endParaRPr lang="en-US" altLang="ko-KR" sz="11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ctr">
              <a:defRPr/>
            </a:pPr>
            <a:r>
              <a:rPr lang="ko-KR" altLang="en-US" sz="12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증기기관</a:t>
            </a:r>
            <a:endParaRPr lang="en-US" altLang="ko-KR" sz="12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grpSp>
        <p:nvGrpSpPr>
          <p:cNvPr id="53" name="그룹 52"/>
          <p:cNvGrpSpPr/>
          <p:nvPr/>
        </p:nvGrpSpPr>
        <p:grpSpPr>
          <a:xfrm>
            <a:off x="913866" y="974397"/>
            <a:ext cx="6263167" cy="307777"/>
            <a:chOff x="913866" y="1668795"/>
            <a:chExt cx="6263167" cy="307777"/>
          </a:xfrm>
        </p:grpSpPr>
        <p:sp>
          <p:nvSpPr>
            <p:cNvPr id="11" name="TextBox 10"/>
            <p:cNvSpPr txBox="1"/>
            <p:nvPr/>
          </p:nvSpPr>
          <p:spPr>
            <a:xfrm>
              <a:off x="3000934" y="1668795"/>
              <a:ext cx="2089033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4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점점 빨리지는 산업혁명 주기</a:t>
              </a:r>
            </a:p>
          </p:txBody>
        </p:sp>
        <p:grpSp>
          <p:nvGrpSpPr>
            <p:cNvPr id="52" name="그룹 51"/>
            <p:cNvGrpSpPr/>
            <p:nvPr/>
          </p:nvGrpSpPr>
          <p:grpSpPr>
            <a:xfrm>
              <a:off x="913866" y="1731549"/>
              <a:ext cx="6263167" cy="185283"/>
              <a:chOff x="913866" y="1745431"/>
              <a:chExt cx="6263167" cy="185283"/>
            </a:xfrm>
          </p:grpSpPr>
          <p:sp>
            <p:nvSpPr>
              <p:cNvPr id="50" name="왼쪽 화살표 49"/>
              <p:cNvSpPr/>
              <p:nvPr/>
            </p:nvSpPr>
            <p:spPr>
              <a:xfrm rot="10800000" flipV="1">
                <a:off x="5165086" y="1745431"/>
                <a:ext cx="2011947" cy="185283"/>
              </a:xfrm>
              <a:prstGeom prst="leftArrow">
                <a:avLst/>
              </a:prstGeom>
              <a:gradFill>
                <a:gsLst>
                  <a:gs pos="0">
                    <a:schemeClr val="bg1">
                      <a:alpha val="0"/>
                    </a:schemeClr>
                  </a:gs>
                  <a:gs pos="78000">
                    <a:schemeClr val="bg1">
                      <a:lumMod val="50000"/>
                    </a:scheme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51" name="왼쪽 화살표 50"/>
              <p:cNvSpPr/>
              <p:nvPr/>
            </p:nvSpPr>
            <p:spPr>
              <a:xfrm rot="10800000" flipH="1" flipV="1">
                <a:off x="913866" y="1745431"/>
                <a:ext cx="2011947" cy="185283"/>
              </a:xfrm>
              <a:prstGeom prst="leftArrow">
                <a:avLst/>
              </a:prstGeom>
              <a:gradFill>
                <a:gsLst>
                  <a:gs pos="0">
                    <a:schemeClr val="bg1">
                      <a:alpha val="0"/>
                    </a:schemeClr>
                  </a:gs>
                  <a:gs pos="78000">
                    <a:schemeClr val="bg1">
                      <a:lumMod val="50000"/>
                    </a:scheme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endParaRPr lang="ko-KR" altLang="en-US" sz="1600"/>
              </a:p>
            </p:txBody>
          </p:sp>
        </p:grpSp>
      </p:grpSp>
      <p:grpSp>
        <p:nvGrpSpPr>
          <p:cNvPr id="58" name="그룹 57"/>
          <p:cNvGrpSpPr/>
          <p:nvPr/>
        </p:nvGrpSpPr>
        <p:grpSpPr>
          <a:xfrm>
            <a:off x="8211379" y="1282174"/>
            <a:ext cx="777136" cy="2570909"/>
            <a:chOff x="8090360" y="1907166"/>
            <a:chExt cx="777136" cy="2433729"/>
          </a:xfrm>
        </p:grpSpPr>
        <p:grpSp>
          <p:nvGrpSpPr>
            <p:cNvPr id="57" name="그룹 56"/>
            <p:cNvGrpSpPr/>
            <p:nvPr/>
          </p:nvGrpSpPr>
          <p:grpSpPr>
            <a:xfrm>
              <a:off x="8386287" y="1907166"/>
              <a:ext cx="185283" cy="2433729"/>
              <a:chOff x="8142982" y="1907166"/>
              <a:chExt cx="185283" cy="2433729"/>
            </a:xfrm>
          </p:grpSpPr>
          <p:sp>
            <p:nvSpPr>
              <p:cNvPr id="54" name="왼쪽 화살표 53"/>
              <p:cNvSpPr/>
              <p:nvPr/>
            </p:nvSpPr>
            <p:spPr>
              <a:xfrm rot="16200000" flipH="1" flipV="1">
                <a:off x="7686644" y="2363504"/>
                <a:ext cx="1097959" cy="185283"/>
              </a:xfrm>
              <a:prstGeom prst="leftArrow">
                <a:avLst/>
              </a:prstGeom>
              <a:gradFill>
                <a:gsLst>
                  <a:gs pos="0">
                    <a:schemeClr val="bg1">
                      <a:alpha val="0"/>
                    </a:schemeClr>
                  </a:gs>
                  <a:gs pos="78000">
                    <a:schemeClr val="bg1">
                      <a:lumMod val="50000"/>
                    </a:scheme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55" name="왼쪽 화살표 54"/>
              <p:cNvSpPr/>
              <p:nvPr/>
            </p:nvSpPr>
            <p:spPr>
              <a:xfrm rot="5400000" flipH="1">
                <a:off x="7686644" y="3699274"/>
                <a:ext cx="1097959" cy="185283"/>
              </a:xfrm>
              <a:prstGeom prst="leftArrow">
                <a:avLst/>
              </a:prstGeom>
              <a:gradFill>
                <a:gsLst>
                  <a:gs pos="0">
                    <a:schemeClr val="bg1">
                      <a:alpha val="0"/>
                    </a:schemeClr>
                  </a:gs>
                  <a:gs pos="78000">
                    <a:schemeClr val="bg1">
                      <a:lumMod val="50000"/>
                    </a:scheme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endParaRPr lang="ko-KR" altLang="en-US" sz="1600"/>
              </a:p>
            </p:txBody>
          </p:sp>
        </p:grpSp>
        <p:sp>
          <p:nvSpPr>
            <p:cNvPr id="56" name="TextBox 55"/>
            <p:cNvSpPr txBox="1"/>
            <p:nvPr/>
          </p:nvSpPr>
          <p:spPr>
            <a:xfrm>
              <a:off x="8090360" y="2708532"/>
              <a:ext cx="777136" cy="73866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4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범위와</a:t>
              </a:r>
              <a:endParaRPr lang="en-US" altLang="ko-KR" sz="14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 algn="ctr"/>
              <a:r>
                <a:rPr lang="ko-KR" altLang="en-US" sz="14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영향력의</a:t>
              </a:r>
              <a:endParaRPr lang="en-US" altLang="ko-KR" sz="14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 algn="ctr"/>
              <a:r>
                <a:rPr lang="ko-KR" altLang="en-US" sz="14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증가</a:t>
              </a:r>
            </a:p>
          </p:txBody>
        </p:sp>
      </p:grpSp>
      <p:sp>
        <p:nvSpPr>
          <p:cNvPr id="6" name="오른쪽 화살표 5"/>
          <p:cNvSpPr/>
          <p:nvPr/>
        </p:nvSpPr>
        <p:spPr>
          <a:xfrm>
            <a:off x="6064025" y="1237438"/>
            <a:ext cx="2073936" cy="2615645"/>
          </a:xfrm>
          <a:prstGeom prst="rightArrow">
            <a:avLst>
              <a:gd name="adj1" fmla="val 56522"/>
              <a:gd name="adj2" fmla="val 45652"/>
            </a:avLst>
          </a:prstGeom>
          <a:blipFill>
            <a:blip r:embed="rId10"/>
            <a:stretch>
              <a:fillRect/>
            </a:stretch>
          </a:blipFill>
          <a:ln w="31750" cap="sq">
            <a:solidFill>
              <a:schemeClr val="bg1"/>
            </a:solidFill>
            <a:miter lim="800000"/>
          </a:ln>
          <a:effectLst>
            <a:innerShdw dist="12700" dir="16200000">
              <a:schemeClr val="bg1">
                <a:alpha val="2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0"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indent="-457200" algn="ctr" latinLnBrk="0">
              <a:spcBef>
                <a:spcPct val="0"/>
              </a:spcBef>
            </a:pPr>
            <a:endParaRPr lang="ko-KR" altLang="en-US" spc="-100">
              <a:ln cap="sq">
                <a:noFill/>
                <a:miter lim="800000"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  <a:latin typeface="Rix고딕 B" panose="02020603020101020101" pitchFamily="18" charset="-127"/>
              <a:ea typeface="Rix고딕 B" panose="02020603020101020101" pitchFamily="18" charset="-127"/>
            </a:endParaRPr>
          </a:p>
        </p:txBody>
      </p:sp>
      <p:sp>
        <p:nvSpPr>
          <p:cNvPr id="7" name="오른쪽 화살표 6"/>
          <p:cNvSpPr/>
          <p:nvPr/>
        </p:nvSpPr>
        <p:spPr>
          <a:xfrm>
            <a:off x="4863853" y="1810662"/>
            <a:ext cx="1869214" cy="1469196"/>
          </a:xfrm>
          <a:prstGeom prst="rightArrow">
            <a:avLst>
              <a:gd name="adj1" fmla="val 73271"/>
              <a:gd name="adj2" fmla="val 45652"/>
            </a:avLst>
          </a:prstGeom>
          <a:blipFill>
            <a:blip r:embed="rId11"/>
            <a:stretch>
              <a:fillRect/>
            </a:stretch>
          </a:blipFill>
          <a:ln w="31750" cap="sq">
            <a:solidFill>
              <a:schemeClr val="bg1"/>
            </a:solidFill>
            <a:miter lim="800000"/>
          </a:ln>
          <a:effectLst>
            <a:innerShdw dist="12700" dir="16200000">
              <a:schemeClr val="bg1">
                <a:alpha val="2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0"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indent="-457200" algn="ctr" latinLnBrk="0">
              <a:spcBef>
                <a:spcPct val="0"/>
              </a:spcBef>
            </a:pPr>
            <a:endParaRPr lang="ko-KR" altLang="en-US" spc="-100">
              <a:ln cap="sq">
                <a:noFill/>
                <a:miter lim="800000"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  <a:latin typeface="Rix고딕 B" panose="02020603020101020101" pitchFamily="18" charset="-127"/>
              <a:ea typeface="Rix고딕 B" panose="02020603020101020101" pitchFamily="18" charset="-127"/>
            </a:endParaRPr>
          </a:p>
        </p:txBody>
      </p:sp>
      <p:sp>
        <p:nvSpPr>
          <p:cNvPr id="8" name="오른쪽 화살표 7"/>
          <p:cNvSpPr/>
          <p:nvPr/>
        </p:nvSpPr>
        <p:spPr>
          <a:xfrm>
            <a:off x="3408354" y="2003108"/>
            <a:ext cx="1951865" cy="1084304"/>
          </a:xfrm>
          <a:prstGeom prst="rightArrow">
            <a:avLst>
              <a:gd name="adj1" fmla="val 71367"/>
              <a:gd name="adj2" fmla="val 45652"/>
            </a:avLst>
          </a:prstGeom>
          <a:blipFill>
            <a:blip r:embed="rId12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 w="31750" cap="sq">
            <a:solidFill>
              <a:schemeClr val="bg1"/>
            </a:solidFill>
            <a:miter lim="800000"/>
          </a:ln>
          <a:effectLst>
            <a:innerShdw dist="12700" dir="16200000">
              <a:schemeClr val="bg1">
                <a:alpha val="2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0"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indent="-457200" algn="ctr" fontAlgn="base" latinLnBrk="0">
              <a:spcBef>
                <a:spcPct val="0"/>
              </a:spcBef>
            </a:pPr>
            <a:endParaRPr lang="ko-KR" altLang="en-US" b="1" spc="-150">
              <a:ln cap="sq">
                <a:solidFill>
                  <a:schemeClr val="accent1">
                    <a:shade val="50000"/>
                    <a:alpha val="0"/>
                  </a:schemeClr>
                </a:solidFill>
                <a:miter lim="800000"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9" name="오른쪽 화살표 8"/>
          <p:cNvSpPr/>
          <p:nvPr/>
        </p:nvSpPr>
        <p:spPr>
          <a:xfrm>
            <a:off x="913865" y="2189055"/>
            <a:ext cx="2817420" cy="712411"/>
          </a:xfrm>
          <a:prstGeom prst="rightArrow">
            <a:avLst>
              <a:gd name="adj1" fmla="val 69625"/>
              <a:gd name="adj2" fmla="val 45652"/>
            </a:avLst>
          </a:prstGeom>
          <a:blipFill>
            <a:blip r:embed="rId12"/>
            <a:stretch>
              <a:fillRect/>
            </a:stretch>
          </a:blipFill>
          <a:ln w="31750" cap="sq">
            <a:solidFill>
              <a:schemeClr val="bg1"/>
            </a:solidFill>
            <a:miter lim="800000"/>
          </a:ln>
          <a:effectLst>
            <a:innerShdw dist="12700" dir="16200000">
              <a:schemeClr val="bg1">
                <a:alpha val="2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0"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indent="-457200" algn="ctr" latinLnBrk="0">
              <a:spcBef>
                <a:spcPct val="0"/>
              </a:spcBef>
            </a:pPr>
            <a:endParaRPr lang="ko-KR" altLang="en-US" spc="-100">
              <a:ln cap="sq">
                <a:noFill/>
                <a:miter lim="800000"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  <a:latin typeface="Rix고딕 B" panose="02020603020101020101" pitchFamily="18" charset="-127"/>
              <a:ea typeface="Rix고딕 B" panose="02020603020101020101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940097" y="2329815"/>
            <a:ext cx="764953" cy="430887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 defTabSz="342900" latinLnBrk="0">
              <a:defRPr/>
            </a:pPr>
            <a:r>
              <a:rPr lang="en-US" altLang="ko-KR" sz="1000" b="1" spc="-100" dirty="0">
                <a:ln cap="sq">
                  <a:solidFill>
                    <a:schemeClr val="accent1">
                      <a:shade val="50000"/>
                      <a:alpha val="0"/>
                    </a:schemeClr>
                  </a:solidFill>
                  <a:miter lim="800000"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r>
              <a:rPr lang="ko-KR" altLang="en-US" sz="1000" b="1" spc="-100" dirty="0">
                <a:ln cap="sq">
                  <a:solidFill>
                    <a:schemeClr val="accent1">
                      <a:shade val="50000"/>
                      <a:alpha val="0"/>
                    </a:schemeClr>
                  </a:solidFill>
                  <a:miter lim="800000"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차 </a:t>
            </a:r>
            <a:r>
              <a:rPr lang="ko-KR" altLang="en-US" sz="1000" b="1" spc="-100" dirty="0" smtClean="0">
                <a:ln cap="sq">
                  <a:solidFill>
                    <a:schemeClr val="accent1">
                      <a:shade val="50000"/>
                      <a:alpha val="0"/>
                    </a:schemeClr>
                  </a:solidFill>
                  <a:miter lim="800000"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산업혁명</a:t>
            </a:r>
            <a:endParaRPr lang="en-US" altLang="ko-KR" sz="1200" b="1" spc="-100" dirty="0" smtClean="0">
              <a:ln cap="sq">
                <a:solidFill>
                  <a:schemeClr val="accent1">
                    <a:shade val="50000"/>
                    <a:alpha val="0"/>
                  </a:schemeClr>
                </a:solidFill>
                <a:miter lim="800000"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ctr" defTabSz="342900" latinLnBrk="0">
              <a:defRPr/>
            </a:pPr>
            <a:r>
              <a:rPr lang="ko-KR" altLang="en-US" sz="1200" b="1" spc="-100" dirty="0">
                <a:ln cap="sq">
                  <a:solidFill>
                    <a:schemeClr val="accent1">
                      <a:shade val="50000"/>
                      <a:alpha val="0"/>
                    </a:schemeClr>
                  </a:solidFill>
                  <a:miter lim="800000"/>
                </a:ln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기계화</a:t>
            </a:r>
            <a:endParaRPr lang="en-US" altLang="ko-KR" sz="1200" b="1" spc="-100" dirty="0">
              <a:ln cap="sq">
                <a:solidFill>
                  <a:schemeClr val="accent1">
                    <a:shade val="50000"/>
                    <a:alpha val="0"/>
                  </a:schemeClr>
                </a:solidFill>
                <a:miter lim="800000"/>
              </a:ln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4054016" y="2329816"/>
            <a:ext cx="764953" cy="430887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 defTabSz="342900" latinLnBrk="0">
              <a:defRPr/>
            </a:pPr>
            <a:r>
              <a:rPr lang="en-US" altLang="ko-KR" sz="1000" b="1" spc="-100" dirty="0">
                <a:ln cap="sq">
                  <a:solidFill>
                    <a:schemeClr val="accent1">
                      <a:shade val="50000"/>
                      <a:alpha val="0"/>
                    </a:schemeClr>
                  </a:solidFill>
                  <a:miter lim="800000"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r>
              <a:rPr lang="ko-KR" altLang="en-US" sz="1000" b="1" spc="-100" dirty="0" smtClean="0">
                <a:ln cap="sq">
                  <a:solidFill>
                    <a:schemeClr val="accent1">
                      <a:shade val="50000"/>
                      <a:alpha val="0"/>
                    </a:schemeClr>
                  </a:solidFill>
                  <a:miter lim="800000"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차 </a:t>
            </a:r>
            <a:r>
              <a:rPr lang="ko-KR" altLang="en-US" sz="1000" b="1" spc="-100" dirty="0">
                <a:ln cap="sq">
                  <a:solidFill>
                    <a:schemeClr val="accent1">
                      <a:shade val="50000"/>
                      <a:alpha val="0"/>
                    </a:schemeClr>
                  </a:solidFill>
                  <a:miter lim="800000"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산업혁명</a:t>
            </a:r>
            <a:endParaRPr lang="en-US" altLang="ko-KR" sz="1000" b="1" spc="-100" dirty="0">
              <a:ln cap="sq">
                <a:solidFill>
                  <a:schemeClr val="accent1">
                    <a:shade val="50000"/>
                    <a:alpha val="0"/>
                  </a:schemeClr>
                </a:solidFill>
                <a:miter lim="800000"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ctr" defTabSz="342900" latinLnBrk="0">
              <a:defRPr/>
            </a:pPr>
            <a:r>
              <a:rPr lang="ko-KR" altLang="en-US" sz="1200" b="1" spc="-100" dirty="0">
                <a:ln cap="sq">
                  <a:solidFill>
                    <a:schemeClr val="accent1">
                      <a:shade val="50000"/>
                      <a:alpha val="0"/>
                    </a:schemeClr>
                  </a:solidFill>
                  <a:miter lim="800000"/>
                </a:ln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산업화</a:t>
            </a:r>
            <a:endParaRPr lang="en-US" altLang="ko-KR" sz="1200" b="1" spc="-100" dirty="0">
              <a:ln cap="sq">
                <a:solidFill>
                  <a:schemeClr val="accent1">
                    <a:shade val="50000"/>
                    <a:alpha val="0"/>
                  </a:schemeClr>
                </a:solidFill>
                <a:miter lim="800000"/>
              </a:ln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5580766" y="2329816"/>
            <a:ext cx="764953" cy="430887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 defTabSz="342900" latinLnBrk="0">
              <a:defRPr/>
            </a:pPr>
            <a:r>
              <a:rPr lang="en-US" altLang="ko-KR" sz="1000" b="1" spc="-100" dirty="0">
                <a:ln cap="sq">
                  <a:solidFill>
                    <a:schemeClr val="accent1">
                      <a:shade val="50000"/>
                      <a:alpha val="0"/>
                    </a:schemeClr>
                  </a:solidFill>
                  <a:miter lim="800000"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</a:t>
            </a:r>
            <a:r>
              <a:rPr lang="ko-KR" altLang="en-US" sz="1000" b="1" spc="-100" dirty="0" smtClean="0">
                <a:ln cap="sq">
                  <a:solidFill>
                    <a:schemeClr val="accent1">
                      <a:shade val="50000"/>
                      <a:alpha val="0"/>
                    </a:schemeClr>
                  </a:solidFill>
                  <a:miter lim="800000"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차 </a:t>
            </a:r>
            <a:r>
              <a:rPr lang="ko-KR" altLang="en-US" sz="1000" b="1" spc="-100" dirty="0">
                <a:ln cap="sq">
                  <a:solidFill>
                    <a:schemeClr val="accent1">
                      <a:shade val="50000"/>
                      <a:alpha val="0"/>
                    </a:schemeClr>
                  </a:solidFill>
                  <a:miter lim="800000"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산업혁명</a:t>
            </a:r>
            <a:endParaRPr lang="en-US" altLang="ko-KR" sz="1000" b="1" spc="-100" dirty="0">
              <a:ln cap="sq">
                <a:solidFill>
                  <a:schemeClr val="accent1">
                    <a:shade val="50000"/>
                    <a:alpha val="0"/>
                  </a:schemeClr>
                </a:solidFill>
                <a:miter lim="800000"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ctr" defTabSz="342900" latinLnBrk="0">
              <a:defRPr/>
            </a:pPr>
            <a:r>
              <a:rPr lang="ko-KR" altLang="en-US" sz="1200" b="1" spc="-100" dirty="0">
                <a:ln cap="sq">
                  <a:solidFill>
                    <a:schemeClr val="accent1">
                      <a:shade val="50000"/>
                      <a:alpha val="0"/>
                    </a:schemeClr>
                  </a:solidFill>
                  <a:miter lim="800000"/>
                </a:ln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정보화</a:t>
            </a:r>
            <a:endParaRPr lang="en-US" altLang="ko-KR" sz="1200" b="1" spc="-100" dirty="0">
              <a:ln cap="sq">
                <a:solidFill>
                  <a:schemeClr val="accent1">
                    <a:shade val="50000"/>
                    <a:alpha val="0"/>
                  </a:schemeClr>
                </a:solidFill>
                <a:miter lim="800000"/>
              </a:ln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6668441" y="2252873"/>
            <a:ext cx="1122422" cy="58477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 defTabSz="342900" latinLnBrk="0">
              <a:defRPr/>
            </a:pPr>
            <a:r>
              <a:rPr lang="en-US" altLang="ko-KR" sz="1600" b="1" spc="-150" dirty="0">
                <a:ln cap="sq">
                  <a:solidFill>
                    <a:schemeClr val="accent1">
                      <a:shade val="50000"/>
                      <a:alpha val="0"/>
                    </a:schemeClr>
                  </a:solidFill>
                  <a:miter lim="800000"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</a:t>
            </a:r>
            <a:r>
              <a:rPr lang="ko-KR" altLang="en-US" sz="1600" b="1" spc="-150" dirty="0" smtClean="0">
                <a:ln cap="sq">
                  <a:solidFill>
                    <a:schemeClr val="accent1">
                      <a:shade val="50000"/>
                      <a:alpha val="0"/>
                    </a:schemeClr>
                  </a:solidFill>
                  <a:miter lim="800000"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차 </a:t>
            </a:r>
            <a:r>
              <a:rPr lang="ko-KR" altLang="en-US" sz="1600" b="1" spc="-150" dirty="0">
                <a:ln cap="sq">
                  <a:solidFill>
                    <a:schemeClr val="accent1">
                      <a:shade val="50000"/>
                      <a:alpha val="0"/>
                    </a:schemeClr>
                  </a:solidFill>
                  <a:miter lim="800000"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산업혁명</a:t>
            </a:r>
            <a:endParaRPr lang="en-US" altLang="ko-KR" sz="1000" b="1" spc="-150" dirty="0">
              <a:ln cap="sq">
                <a:solidFill>
                  <a:schemeClr val="accent1">
                    <a:shade val="50000"/>
                    <a:alpha val="0"/>
                  </a:schemeClr>
                </a:solidFill>
                <a:miter lim="800000"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ctr" defTabSz="342900" latinLnBrk="0">
              <a:defRPr/>
            </a:pPr>
            <a:r>
              <a:rPr lang="ko-KR" altLang="en-US" sz="1600" b="1" spc="-150" dirty="0" smtClean="0">
                <a:ln cap="sq">
                  <a:solidFill>
                    <a:schemeClr val="accent1">
                      <a:shade val="50000"/>
                      <a:alpha val="0"/>
                    </a:schemeClr>
                  </a:solidFill>
                  <a:miter lim="800000"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지능화</a:t>
            </a:r>
            <a:endParaRPr lang="en-US" altLang="ko-KR" sz="1600" b="1" spc="-150" dirty="0">
              <a:ln cap="sq">
                <a:solidFill>
                  <a:schemeClr val="accent1">
                    <a:shade val="50000"/>
                    <a:alpha val="0"/>
                  </a:schemeClr>
                </a:solidFill>
                <a:miter lim="800000"/>
              </a:ln>
              <a:solidFill>
                <a:srgbClr val="FFFF00"/>
              </a:solidFill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grpSp>
        <p:nvGrpSpPr>
          <p:cNvPr id="85" name="그룹 84"/>
          <p:cNvGrpSpPr/>
          <p:nvPr/>
        </p:nvGrpSpPr>
        <p:grpSpPr>
          <a:xfrm>
            <a:off x="1138547" y="5132014"/>
            <a:ext cx="6866906" cy="1779083"/>
            <a:chOff x="1138547" y="4831991"/>
            <a:chExt cx="6866906" cy="1779083"/>
          </a:xfrm>
        </p:grpSpPr>
        <p:cxnSp>
          <p:nvCxnSpPr>
            <p:cNvPr id="84" name="직선 연결선 83"/>
            <p:cNvCxnSpPr/>
            <p:nvPr/>
          </p:nvCxnSpPr>
          <p:spPr>
            <a:xfrm>
              <a:off x="1798725" y="5721532"/>
              <a:ext cx="5546551" cy="0"/>
            </a:xfrm>
            <a:prstGeom prst="line">
              <a:avLst/>
            </a:prstGeom>
            <a:ln w="73025" cmpd="dbl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1" name="그룹 80"/>
            <p:cNvGrpSpPr/>
            <p:nvPr/>
          </p:nvGrpSpPr>
          <p:grpSpPr>
            <a:xfrm>
              <a:off x="1138547" y="4832332"/>
              <a:ext cx="1778400" cy="1778400"/>
              <a:chOff x="1138547" y="4832332"/>
              <a:chExt cx="1778400" cy="1778400"/>
            </a:xfrm>
          </p:grpSpPr>
          <p:pic>
            <p:nvPicPr>
              <p:cNvPr id="74" name="Picture 8" descr="C:\Users\지서니\Pictures\dsdsd.png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rightnessContrast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38547" y="4832332"/>
                <a:ext cx="1778400" cy="1778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3" name="직사각형 72"/>
              <p:cNvSpPr/>
              <p:nvPr/>
            </p:nvSpPr>
            <p:spPr>
              <a:xfrm>
                <a:off x="1683101" y="5841260"/>
                <a:ext cx="689292" cy="215444"/>
              </a:xfrm>
              <a:prstGeom prst="rect">
                <a:avLst/>
              </a:prstGeom>
              <a:ln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400" spc="-1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63500" algn="ctr" rotWithShape="0">
                        <a:prstClr val="black">
                          <a:alpha val="73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국가시스템</a:t>
                </a:r>
              </a:p>
            </p:txBody>
          </p:sp>
          <p:pic>
            <p:nvPicPr>
              <p:cNvPr id="1026" name="Picture 2" descr="C:\Users\Administrator\Desktop\소스\일러스트그림\글로벌\그림4.png"/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36366" y="5229904"/>
                <a:ext cx="582762" cy="5747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0" name="그룹 79"/>
            <p:cNvGrpSpPr/>
            <p:nvPr/>
          </p:nvGrpSpPr>
          <p:grpSpPr>
            <a:xfrm>
              <a:off x="4534310" y="4833532"/>
              <a:ext cx="1776001" cy="1776001"/>
              <a:chOff x="4534310" y="4833532"/>
              <a:chExt cx="1776001" cy="1776001"/>
            </a:xfrm>
          </p:grpSpPr>
          <p:pic>
            <p:nvPicPr>
              <p:cNvPr id="71" name="Picture 2" descr="C:\Users\지서니\Desktop\PNG\작업4 copy.png"/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BEBA8EAE-BF5A-486C-A8C5-ECC9F3942E4B}">
                    <a14:imgProps xmlns:a14="http://schemas.microsoft.com/office/drawing/2010/main">
                      <a14:imgLayer r:embed="rId17">
                        <a14:imgEffect>
                          <a14:colorTemperature colorTemp="112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34310" y="4833532"/>
                <a:ext cx="1776001" cy="17760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7" name="직사각형 76"/>
              <p:cNvSpPr/>
              <p:nvPr/>
            </p:nvSpPr>
            <p:spPr>
              <a:xfrm>
                <a:off x="5284451" y="5841260"/>
                <a:ext cx="275717" cy="215444"/>
              </a:xfrm>
              <a:prstGeom prst="rect">
                <a:avLst/>
              </a:prstGeom>
              <a:ln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400" spc="-1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63500" algn="ctr" rotWithShape="0">
                        <a:prstClr val="black">
                          <a:alpha val="73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사회</a:t>
                </a:r>
              </a:p>
            </p:txBody>
          </p:sp>
          <p:pic>
            <p:nvPicPr>
              <p:cNvPr id="1027" name="Picture 3" descr="C:\Users\Administrator\Desktop\소스\일러스트그림\비즈니스\ㅇㅂ.png"/>
              <p:cNvPicPr>
                <a:picLocks noChangeAspect="1" noChangeArrowheads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6057" y="5229904"/>
                <a:ext cx="532507" cy="5747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2" name="그룹 81"/>
            <p:cNvGrpSpPr/>
            <p:nvPr/>
          </p:nvGrpSpPr>
          <p:grpSpPr>
            <a:xfrm>
              <a:off x="2836087" y="4831991"/>
              <a:ext cx="1779083" cy="1779083"/>
              <a:chOff x="2836087" y="4831991"/>
              <a:chExt cx="1779083" cy="1779083"/>
            </a:xfrm>
          </p:grpSpPr>
          <p:pic>
            <p:nvPicPr>
              <p:cNvPr id="72" name="Picture 6" descr="C:\Users\지서니\Desktop\PNG\작업4 copy-2.png"/>
              <p:cNvPicPr>
                <a:picLocks noChangeAspect="1" noChangeArrowheads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6087" y="4831991"/>
                <a:ext cx="1779083" cy="17790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6" name="직사각형 75"/>
              <p:cNvSpPr/>
              <p:nvPr/>
            </p:nvSpPr>
            <p:spPr>
              <a:xfrm>
                <a:off x="3587770" y="5841260"/>
                <a:ext cx="275717" cy="215444"/>
              </a:xfrm>
              <a:prstGeom prst="rect">
                <a:avLst/>
              </a:prstGeom>
              <a:ln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400" spc="-1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63500" algn="ctr" rotWithShape="0">
                        <a:prstClr val="black">
                          <a:alpha val="73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산업</a:t>
                </a:r>
              </a:p>
            </p:txBody>
          </p:sp>
          <p:pic>
            <p:nvPicPr>
              <p:cNvPr id="1028" name="Picture 4" descr="C:\Users\Administrator\Desktop\소스\일러스트그림\비즈니스\wstt.png"/>
              <p:cNvPicPr>
                <a:picLocks noChangeAspect="1" noChangeArrowheads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3106" y="5229904"/>
                <a:ext cx="585043" cy="5747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79" name="그룹 78"/>
            <p:cNvGrpSpPr/>
            <p:nvPr/>
          </p:nvGrpSpPr>
          <p:grpSpPr>
            <a:xfrm>
              <a:off x="6229452" y="4833532"/>
              <a:ext cx="1776001" cy="1776001"/>
              <a:chOff x="6229452" y="4833532"/>
              <a:chExt cx="1776001" cy="1776001"/>
            </a:xfrm>
          </p:grpSpPr>
          <p:pic>
            <p:nvPicPr>
              <p:cNvPr id="70" name="Picture 5" descr="C:\Users\지서니\Desktop\PNG\작업4 copy.png"/>
              <p:cNvPicPr>
                <a:picLocks noChangeAspect="1" noChangeArrowheads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9452" y="4833532"/>
                <a:ext cx="1776001" cy="17760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8" name="직사각형 77"/>
              <p:cNvSpPr/>
              <p:nvPr/>
            </p:nvSpPr>
            <p:spPr>
              <a:xfrm>
                <a:off x="6894634" y="5841260"/>
                <a:ext cx="445635" cy="215444"/>
              </a:xfrm>
              <a:prstGeom prst="rect">
                <a:avLst/>
              </a:prstGeom>
              <a:ln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400" spc="-1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63500" algn="ctr" rotWithShape="0">
                        <a:prstClr val="black">
                          <a:alpha val="73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삶의 질</a:t>
                </a:r>
              </a:p>
            </p:txBody>
          </p:sp>
          <p:pic>
            <p:nvPicPr>
              <p:cNvPr id="1029" name="Picture 5" descr="C:\Users\Administrator\Desktop\소스\일러스트그림\기타\ㅁㄹㄷㄱ.png"/>
              <p:cNvPicPr>
                <a:picLocks noChangeAspect="1" noChangeArrowheads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6830063" y="5229904"/>
                <a:ext cx="574778" cy="5747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10" name="슬라이드 번호 개체 틀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236E7D-FB35-4D75-92A5-5D42865B9399}" type="slidenum">
              <a:rPr lang="ko-KR" altLang="en-US" smtClean="0"/>
              <a:pPr/>
              <a:t>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4898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한쪽 모서리가 잘린 사각형 218"/>
          <p:cNvSpPr/>
          <p:nvPr/>
        </p:nvSpPr>
        <p:spPr>
          <a:xfrm rot="5400000">
            <a:off x="4280669" y="-3829913"/>
            <a:ext cx="582671" cy="9144000"/>
          </a:xfrm>
          <a:prstGeom prst="snip1Rect">
            <a:avLst>
              <a:gd name="adj" fmla="val 31876"/>
            </a:avLst>
          </a:prstGeom>
          <a:blipFill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  <a:lum bright="-13000"/>
            </a:blip>
            <a:srcRect/>
            <a:stretch>
              <a:fillRect l="-63861" r="-57924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8" name="제목 1"/>
          <p:cNvSpPr txBox="1">
            <a:spLocks/>
          </p:cNvSpPr>
          <p:nvPr/>
        </p:nvSpPr>
        <p:spPr>
          <a:xfrm>
            <a:off x="549077" y="44958"/>
            <a:ext cx="2282676" cy="369332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</a:t>
            </a:r>
            <a:r>
              <a:rPr lang="ko-KR" altLang="en-US" sz="2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차 </a:t>
            </a:r>
            <a:r>
              <a:rPr lang="ko-KR" altLang="en-US" sz="24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산업혁명의 의미</a:t>
            </a:r>
            <a:endParaRPr lang="en-US" altLang="ko-KR" sz="2400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149" name="직선 연결선 148"/>
          <p:cNvCxnSpPr/>
          <p:nvPr/>
        </p:nvCxnSpPr>
        <p:spPr>
          <a:xfrm>
            <a:off x="0" y="443320"/>
            <a:ext cx="7785463" cy="0"/>
          </a:xfrm>
          <a:prstGeom prst="line">
            <a:avLst/>
          </a:prstGeom>
          <a:ln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75000"/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6" name="TextBox 225"/>
          <p:cNvSpPr txBox="1"/>
          <p:nvPr/>
        </p:nvSpPr>
        <p:spPr>
          <a:xfrm>
            <a:off x="357546" y="510580"/>
            <a:ext cx="8428911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24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"</a:t>
            </a:r>
            <a:r>
              <a:rPr lang="ko-KR" altLang="en-US" sz="24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인공지능</a:t>
            </a:r>
            <a:r>
              <a:rPr lang="en-US" altLang="ko-KR" sz="2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2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데이터</a:t>
            </a:r>
            <a:r>
              <a:rPr lang="en-US" altLang="ko-KR" sz="2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2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네트워크가 결합하여 인간의 지적 능력을 구현하기 </a:t>
            </a:r>
            <a:r>
              <a:rPr lang="ko-KR" altLang="en-US" sz="24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시작</a:t>
            </a:r>
            <a:r>
              <a:rPr lang="en-US" altLang="ko-KR" sz="24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"</a:t>
            </a:r>
            <a:endParaRPr lang="ko-KR" altLang="en-US" sz="2400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63500" algn="ctr" rotWithShape="0">
                  <a:prstClr val="black">
                    <a:alpha val="73000"/>
                  </a:prstClr>
                </a:outerShdw>
              </a:effectLst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grpSp>
        <p:nvGrpSpPr>
          <p:cNvPr id="77" name="그룹 76"/>
          <p:cNvGrpSpPr/>
          <p:nvPr/>
        </p:nvGrpSpPr>
        <p:grpSpPr>
          <a:xfrm>
            <a:off x="848916" y="1410072"/>
            <a:ext cx="5904656" cy="409202"/>
            <a:chOff x="848916" y="1410072"/>
            <a:chExt cx="5904656" cy="409202"/>
          </a:xfrm>
        </p:grpSpPr>
        <p:sp>
          <p:nvSpPr>
            <p:cNvPr id="4" name="평행 사변형 3"/>
            <p:cNvSpPr/>
            <p:nvPr/>
          </p:nvSpPr>
          <p:spPr>
            <a:xfrm>
              <a:off x="848916" y="1412775"/>
              <a:ext cx="5904656" cy="406499"/>
            </a:xfrm>
            <a:prstGeom prst="parallelogram">
              <a:avLst/>
            </a:prstGeom>
            <a:solidFill>
              <a:srgbClr val="562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3441204" y="1410072"/>
              <a:ext cx="64953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2000" spc="-1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개 념</a:t>
              </a:r>
              <a:endParaRPr lang="ko-KR" altLang="en-US" sz="2000" spc="-15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cxnSp>
        <p:nvCxnSpPr>
          <p:cNvPr id="87" name="Straight Connector 279"/>
          <p:cNvCxnSpPr/>
          <p:nvPr/>
        </p:nvCxnSpPr>
        <p:spPr>
          <a:xfrm>
            <a:off x="833576" y="1943081"/>
            <a:ext cx="0" cy="4391044"/>
          </a:xfrm>
          <a:prstGeom prst="line">
            <a:avLst/>
          </a:prstGeom>
          <a:noFill/>
          <a:ln w="38100" cap="flat" cmpd="sng" algn="ctr">
            <a:solidFill>
              <a:srgbClr val="808080"/>
            </a:solidFill>
            <a:prstDash val="sysDot"/>
            <a:headEnd type="triangle" w="med" len="med"/>
            <a:tailEnd type="triangle" w="med" len="med"/>
          </a:ln>
          <a:effectLst/>
        </p:spPr>
      </p:cxnSp>
      <p:pic>
        <p:nvPicPr>
          <p:cNvPr id="18" name="그림 17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231" y="1882924"/>
            <a:ext cx="2520280" cy="2520280"/>
          </a:xfrm>
          <a:prstGeom prst="rect">
            <a:avLst/>
          </a:prstGeom>
        </p:spPr>
      </p:pic>
      <p:grpSp>
        <p:nvGrpSpPr>
          <p:cNvPr id="17" name="그룹 16"/>
          <p:cNvGrpSpPr/>
          <p:nvPr/>
        </p:nvGrpSpPr>
        <p:grpSpPr>
          <a:xfrm>
            <a:off x="1899824" y="1914037"/>
            <a:ext cx="1030593" cy="1030593"/>
            <a:chOff x="3463305" y="1950740"/>
            <a:chExt cx="1236712" cy="1236712"/>
          </a:xfrm>
        </p:grpSpPr>
        <p:grpSp>
          <p:nvGrpSpPr>
            <p:cNvPr id="14" name="그룹 13"/>
            <p:cNvGrpSpPr/>
            <p:nvPr/>
          </p:nvGrpSpPr>
          <p:grpSpPr>
            <a:xfrm>
              <a:off x="3463305" y="1950740"/>
              <a:ext cx="1236712" cy="1236712"/>
              <a:chOff x="3449588" y="3429000"/>
              <a:chExt cx="1236712" cy="1236712"/>
            </a:xfrm>
          </p:grpSpPr>
          <p:sp>
            <p:nvSpPr>
              <p:cNvPr id="10" name="타원 9"/>
              <p:cNvSpPr/>
              <p:nvPr/>
            </p:nvSpPr>
            <p:spPr>
              <a:xfrm>
                <a:off x="3449588" y="3429000"/>
                <a:ext cx="1236712" cy="1236712"/>
              </a:xfrm>
              <a:prstGeom prst="ellipse">
                <a:avLst/>
              </a:prstGeom>
              <a:solidFill>
                <a:srgbClr val="2635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8" name="그림 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36479" y="3550940"/>
                <a:ext cx="641945" cy="641945"/>
              </a:xfrm>
              <a:prstGeom prst="rect">
                <a:avLst/>
              </a:prstGeom>
            </p:spPr>
          </p:pic>
        </p:grpSp>
        <p:sp>
          <p:nvSpPr>
            <p:cNvPr id="92" name="직사각형 91"/>
            <p:cNvSpPr/>
            <p:nvPr/>
          </p:nvSpPr>
          <p:spPr>
            <a:xfrm>
              <a:off x="3647158" y="2714997"/>
              <a:ext cx="883320" cy="3693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400" spc="-1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인공지능</a:t>
              </a:r>
              <a:endParaRPr lang="ko-KR" altLang="en-US" sz="1400" spc="-15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3858719" y="2117148"/>
            <a:ext cx="2809875" cy="1381130"/>
            <a:chOff x="4133850" y="2000245"/>
            <a:chExt cx="2809875" cy="1704977"/>
          </a:xfrm>
        </p:grpSpPr>
        <p:sp>
          <p:nvSpPr>
            <p:cNvPr id="23" name="양쪽 모서리가 둥근 사각형 22"/>
            <p:cNvSpPr/>
            <p:nvPr/>
          </p:nvSpPr>
          <p:spPr>
            <a:xfrm rot="16200000">
              <a:off x="4686299" y="1447796"/>
              <a:ext cx="1704977" cy="2809875"/>
            </a:xfrm>
            <a:prstGeom prst="round2SameRect">
              <a:avLst>
                <a:gd name="adj1" fmla="val 8100"/>
                <a:gd name="adj2" fmla="val 0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5" name="직사각형 104"/>
            <p:cNvSpPr/>
            <p:nvPr/>
          </p:nvSpPr>
          <p:spPr>
            <a:xfrm>
              <a:off x="4211960" y="2437235"/>
              <a:ext cx="2702021" cy="83099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ko-KR" altLang="en-US" sz="16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데이터로부터의 학습을 통한 </a:t>
              </a:r>
              <a:r>
                <a:rPr lang="en-US" altLang="ko-KR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/>
              </a:r>
              <a:br>
                <a:rPr lang="en-US" altLang="ko-KR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</a:br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지속적</a:t>
              </a:r>
              <a:r>
                <a:rPr lang="en-US" altLang="ko-KR" sz="16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/</a:t>
              </a:r>
              <a:r>
                <a:rPr lang="ko-KR" altLang="en-US" sz="16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기하급수적 기계의 </a:t>
              </a:r>
              <a:r>
                <a:rPr lang="en-US" altLang="ko-KR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/>
              </a:r>
              <a:br>
                <a:rPr lang="en-US" altLang="ko-KR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</a:br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지능화 </a:t>
              </a:r>
              <a:r>
                <a:rPr lang="ko-KR" altLang="en-US" sz="16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및 </a:t>
              </a:r>
              <a:r>
                <a:rPr lang="ko-KR" altLang="en-US" sz="16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정보 </a:t>
              </a:r>
              <a:r>
                <a:rPr lang="ko-KR" altLang="en-US" sz="16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처리 능력의 고도화</a:t>
              </a:r>
            </a:p>
          </p:txBody>
        </p:sp>
      </p:grpSp>
      <p:cxnSp>
        <p:nvCxnSpPr>
          <p:cNvPr id="30" name="직선 연결선 29"/>
          <p:cNvCxnSpPr/>
          <p:nvPr/>
        </p:nvCxnSpPr>
        <p:spPr>
          <a:xfrm>
            <a:off x="920924" y="3552056"/>
            <a:ext cx="58227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6" name="그룹 105"/>
          <p:cNvGrpSpPr/>
          <p:nvPr/>
        </p:nvGrpSpPr>
        <p:grpSpPr>
          <a:xfrm>
            <a:off x="3900766" y="3668067"/>
            <a:ext cx="2809875" cy="1381130"/>
            <a:chOff x="4133850" y="2000245"/>
            <a:chExt cx="2809875" cy="1704977"/>
          </a:xfrm>
        </p:grpSpPr>
        <p:sp>
          <p:nvSpPr>
            <p:cNvPr id="110" name="양쪽 모서리가 둥근 사각형 109"/>
            <p:cNvSpPr/>
            <p:nvPr/>
          </p:nvSpPr>
          <p:spPr>
            <a:xfrm rot="16200000">
              <a:off x="4686299" y="1447796"/>
              <a:ext cx="1704977" cy="2809875"/>
            </a:xfrm>
            <a:prstGeom prst="round2SameRect">
              <a:avLst>
                <a:gd name="adj1" fmla="val 8100"/>
                <a:gd name="adj2" fmla="val 0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1" name="직사각형 110"/>
            <p:cNvSpPr/>
            <p:nvPr/>
          </p:nvSpPr>
          <p:spPr>
            <a:xfrm>
              <a:off x="4211960" y="2339810"/>
              <a:ext cx="2702021" cy="102584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ko-KR" altLang="en-US" sz="1600" spc="-1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기계</a:t>
              </a:r>
              <a:r>
                <a:rPr lang="en-US" altLang="ko-KR" sz="1600" spc="-1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-</a:t>
              </a:r>
              <a:r>
                <a:rPr lang="ko-KR" altLang="en-US" sz="1600" spc="-1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기계</a:t>
              </a:r>
              <a:r>
                <a:rPr lang="en-US" altLang="ko-KR" sz="1600" spc="-1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, </a:t>
              </a:r>
              <a:r>
                <a:rPr lang="ko-KR" altLang="en-US" sz="1600" spc="-1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기계</a:t>
              </a:r>
              <a:r>
                <a:rPr lang="en-US" altLang="ko-KR" sz="1600" spc="-1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-</a:t>
              </a:r>
              <a:r>
                <a:rPr lang="ko-KR" altLang="en-US" sz="1600" spc="-1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인간 등 모든 </a:t>
              </a:r>
              <a:r>
                <a:rPr lang="en-US" altLang="ko-KR" sz="1600" spc="-1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/>
              </a:r>
              <a:br>
                <a:rPr lang="en-US" altLang="ko-KR" sz="1600" spc="-1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</a:br>
              <a:r>
                <a:rPr lang="ko-KR" altLang="en-US" sz="1600" spc="-1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객체의 </a:t>
              </a:r>
              <a:r>
                <a:rPr lang="ko-KR" altLang="en-US" sz="1600" spc="-1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연결을 통한 능동</a:t>
              </a:r>
              <a:r>
                <a:rPr lang="en-US" altLang="ko-KR" sz="1600" spc="-1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/</a:t>
              </a:r>
              <a:r>
                <a:rPr lang="ko-KR" altLang="en-US" sz="1600" spc="-1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수동적인 정보의 교류</a:t>
              </a:r>
            </a:p>
          </p:txBody>
        </p:sp>
      </p:grpSp>
      <p:cxnSp>
        <p:nvCxnSpPr>
          <p:cNvPr id="112" name="직선 연결선 111"/>
          <p:cNvCxnSpPr/>
          <p:nvPr/>
        </p:nvCxnSpPr>
        <p:spPr>
          <a:xfrm>
            <a:off x="920924" y="5152256"/>
            <a:ext cx="58227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3" name="그룹 112"/>
          <p:cNvGrpSpPr/>
          <p:nvPr/>
        </p:nvGrpSpPr>
        <p:grpSpPr>
          <a:xfrm>
            <a:off x="3867150" y="5276106"/>
            <a:ext cx="2809875" cy="1033214"/>
            <a:chOff x="4133850" y="2000245"/>
            <a:chExt cx="2809875" cy="1704977"/>
          </a:xfrm>
        </p:grpSpPr>
        <p:sp>
          <p:nvSpPr>
            <p:cNvPr id="115" name="양쪽 모서리가 둥근 사각형 114"/>
            <p:cNvSpPr/>
            <p:nvPr/>
          </p:nvSpPr>
          <p:spPr>
            <a:xfrm rot="16200000">
              <a:off x="4686299" y="1447796"/>
              <a:ext cx="1704977" cy="2809875"/>
            </a:xfrm>
            <a:prstGeom prst="round2SameRect">
              <a:avLst>
                <a:gd name="adj1" fmla="val 8100"/>
                <a:gd name="adj2" fmla="val 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6" name="직사각형 115"/>
            <p:cNvSpPr/>
            <p:nvPr/>
          </p:nvSpPr>
          <p:spPr>
            <a:xfrm>
              <a:off x="4211960" y="2491787"/>
              <a:ext cx="2702021" cy="72189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ko-KR" altLang="en-US" sz="1600" spc="-1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드론</a:t>
              </a:r>
              <a:r>
                <a:rPr lang="en-US" altLang="ko-KR" sz="1600" spc="-1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, </a:t>
              </a:r>
              <a:r>
                <a:rPr lang="ko-KR" altLang="en-US" sz="1600" spc="-1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로봇과 같은 </a:t>
              </a:r>
              <a:r>
                <a:rPr lang="en-US" altLang="ko-KR" sz="1600" spc="-1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Application</a:t>
              </a:r>
              <a:r>
                <a:rPr lang="ko-KR" altLang="en-US" sz="1600" spc="-1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은 </a:t>
              </a:r>
              <a:r>
                <a:rPr lang="en-US" altLang="ko-KR" sz="1600" spc="-1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/>
              </a:r>
              <a:br>
                <a:rPr lang="en-US" altLang="ko-KR" sz="1600" spc="-1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</a:br>
              <a:r>
                <a:rPr lang="ko-KR" altLang="en-US" sz="1600" spc="-15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지능화 </a:t>
              </a:r>
              <a:r>
                <a:rPr lang="ko-KR" altLang="en-US" sz="1600" spc="-15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기술이 활용되는 수단</a:t>
              </a:r>
            </a:p>
          </p:txBody>
        </p:sp>
      </p:grpSp>
      <p:sp>
        <p:nvSpPr>
          <p:cNvPr id="6" name="직사각형 5"/>
          <p:cNvSpPr/>
          <p:nvPr/>
        </p:nvSpPr>
        <p:spPr>
          <a:xfrm>
            <a:off x="6648450" y="1412775"/>
            <a:ext cx="105122" cy="5445225"/>
          </a:xfrm>
          <a:prstGeom prst="rect">
            <a:avLst/>
          </a:prstGeom>
          <a:solidFill>
            <a:srgbClr val="4C33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평행 사변형 116"/>
          <p:cNvSpPr/>
          <p:nvPr/>
        </p:nvSpPr>
        <p:spPr>
          <a:xfrm>
            <a:off x="6825580" y="1412775"/>
            <a:ext cx="1872208" cy="406499"/>
          </a:xfrm>
          <a:prstGeom prst="parallelogram">
            <a:avLst>
              <a:gd name="adj" fmla="val 0"/>
            </a:avLst>
          </a:prstGeom>
          <a:solidFill>
            <a:srgbClr val="A24D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9" name="직사각형 138"/>
          <p:cNvSpPr/>
          <p:nvPr/>
        </p:nvSpPr>
        <p:spPr>
          <a:xfrm>
            <a:off x="7432178" y="1410072"/>
            <a:ext cx="6495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2000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특 징</a:t>
            </a:r>
            <a:endParaRPr lang="ko-KR" altLang="en-US" sz="2000" spc="-1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300457" y="1878732"/>
            <a:ext cx="471604" cy="425758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r">
              <a:lnSpc>
                <a:spcPts val="1300"/>
              </a:lnSpc>
            </a:pPr>
            <a:r>
              <a:rPr lang="en-US" altLang="ko-KR" sz="12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63500">
                    <a:schemeClr val="bg1"/>
                  </a:glo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Back</a:t>
            </a:r>
            <a:br>
              <a:rPr lang="en-US" altLang="ko-KR" sz="12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63500">
                    <a:schemeClr val="bg1"/>
                  </a:glo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en-US" altLang="ko-KR" sz="12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63500">
                    <a:schemeClr val="bg1"/>
                  </a:glo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end</a:t>
            </a:r>
            <a:endParaRPr lang="en-US" altLang="ko-KR" sz="1200" spc="-1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glow rad="63500">
                  <a:schemeClr val="bg1"/>
                </a:glow>
              </a:effectLst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293981" y="6021288"/>
            <a:ext cx="478080" cy="425758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r">
              <a:lnSpc>
                <a:spcPts val="1300"/>
              </a:lnSpc>
            </a:pPr>
            <a:r>
              <a:rPr lang="en-US" altLang="ko-KR" sz="12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63500">
                    <a:schemeClr val="bg1"/>
                  </a:glo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Front</a:t>
            </a:r>
            <a:br>
              <a:rPr lang="en-US" altLang="ko-KR" sz="12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63500">
                    <a:schemeClr val="bg1"/>
                  </a:glo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en-US" altLang="ko-KR" sz="12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63500">
                    <a:schemeClr val="bg1"/>
                  </a:glo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end</a:t>
            </a:r>
            <a:endParaRPr lang="en-US" altLang="ko-KR" sz="1200" spc="-1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glow rad="63500">
                  <a:schemeClr val="bg1"/>
                </a:glow>
              </a:effectLst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31" name="그림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707" y="3167632"/>
            <a:ext cx="337567" cy="337567"/>
          </a:xfrm>
          <a:prstGeom prst="rect">
            <a:avLst/>
          </a:prstGeom>
        </p:spPr>
      </p:pic>
      <p:sp>
        <p:nvSpPr>
          <p:cNvPr id="147" name="직사각형 146"/>
          <p:cNvSpPr/>
          <p:nvPr/>
        </p:nvSpPr>
        <p:spPr>
          <a:xfrm>
            <a:off x="1548213" y="3208143"/>
            <a:ext cx="7360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400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정보처리</a:t>
            </a:r>
            <a:endParaRPr lang="ko-KR" altLang="en-US" sz="1400" spc="-1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57" name="직사각형 156"/>
          <p:cNvSpPr/>
          <p:nvPr/>
        </p:nvSpPr>
        <p:spPr>
          <a:xfrm>
            <a:off x="2976963" y="2665218"/>
            <a:ext cx="7360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400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클라우드</a:t>
            </a:r>
            <a:r>
              <a:rPr lang="en-US" altLang="ko-KR" sz="1400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/>
            </a:r>
            <a:br>
              <a:rPr lang="en-US" altLang="ko-KR" sz="1400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400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컴퓨팅</a:t>
            </a:r>
            <a:endParaRPr lang="ko-KR" altLang="en-US" sz="1400" spc="-1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224" name="그림 2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050" y="3581400"/>
            <a:ext cx="294638" cy="294638"/>
          </a:xfrm>
          <a:prstGeom prst="rect">
            <a:avLst/>
          </a:prstGeom>
        </p:spPr>
      </p:pic>
      <p:pic>
        <p:nvPicPr>
          <p:cNvPr id="225" name="그림 2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108" y="3580233"/>
            <a:ext cx="294705" cy="294705"/>
          </a:xfrm>
          <a:prstGeom prst="rect">
            <a:avLst/>
          </a:prstGeom>
        </p:spPr>
      </p:pic>
      <p:sp>
        <p:nvSpPr>
          <p:cNvPr id="158" name="직사각형 157"/>
          <p:cNvSpPr/>
          <p:nvPr/>
        </p:nvSpPr>
        <p:spPr>
          <a:xfrm>
            <a:off x="1208334" y="3579618"/>
            <a:ext cx="76815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400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정보 저장</a:t>
            </a:r>
            <a:endParaRPr lang="ko-KR" altLang="en-US" sz="1400" spc="-15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59" name="직사각형 158"/>
          <p:cNvSpPr/>
          <p:nvPr/>
        </p:nvSpPr>
        <p:spPr>
          <a:xfrm>
            <a:off x="2808534" y="3579618"/>
            <a:ext cx="76815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4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정보 관리</a:t>
            </a:r>
            <a:endParaRPr lang="ko-KR" altLang="en-US" sz="1400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60" name="왼쪽 화살표 159"/>
          <p:cNvSpPr/>
          <p:nvPr/>
        </p:nvSpPr>
        <p:spPr>
          <a:xfrm rot="16200000">
            <a:off x="2335781" y="2937298"/>
            <a:ext cx="303232" cy="197560"/>
          </a:xfrm>
          <a:prstGeom prst="leftArrow">
            <a:avLst/>
          </a:prstGeom>
          <a:gradFill>
            <a:gsLst>
              <a:gs pos="0">
                <a:schemeClr val="bg1">
                  <a:alpha val="0"/>
                </a:schemeClr>
              </a:gs>
              <a:gs pos="78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1" name="왼쪽 화살표 160"/>
          <p:cNvSpPr/>
          <p:nvPr/>
        </p:nvSpPr>
        <p:spPr>
          <a:xfrm rot="5400000" flipV="1">
            <a:off x="2145281" y="2937298"/>
            <a:ext cx="303232" cy="197560"/>
          </a:xfrm>
          <a:prstGeom prst="leftArrow">
            <a:avLst/>
          </a:prstGeom>
          <a:gradFill>
            <a:gsLst>
              <a:gs pos="0">
                <a:schemeClr val="bg1">
                  <a:alpha val="0"/>
                </a:schemeClr>
              </a:gs>
              <a:gs pos="78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46" name="그룹 245"/>
          <p:cNvGrpSpPr/>
          <p:nvPr/>
        </p:nvGrpSpPr>
        <p:grpSpPr>
          <a:xfrm>
            <a:off x="1738735" y="2737495"/>
            <a:ext cx="636835" cy="576064"/>
            <a:chOff x="1738735" y="2737495"/>
            <a:chExt cx="636835" cy="576064"/>
          </a:xfrm>
        </p:grpSpPr>
        <p:sp>
          <p:nvSpPr>
            <p:cNvPr id="245" name="원형 화살표 244"/>
            <p:cNvSpPr/>
            <p:nvPr/>
          </p:nvSpPr>
          <p:spPr>
            <a:xfrm rot="16200000">
              <a:off x="1943522" y="2810074"/>
              <a:ext cx="432048" cy="432048"/>
            </a:xfrm>
            <a:prstGeom prst="circularArrow">
              <a:avLst/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2" name="원형 화살표 161"/>
            <p:cNvSpPr/>
            <p:nvPr/>
          </p:nvSpPr>
          <p:spPr>
            <a:xfrm rot="16200000">
              <a:off x="1738735" y="2737495"/>
              <a:ext cx="576064" cy="576064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3180351"/>
                <a:gd name="adj5" fmla="val 12500"/>
              </a:avLst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63" name="그룹 162"/>
          <p:cNvGrpSpPr/>
          <p:nvPr/>
        </p:nvGrpSpPr>
        <p:grpSpPr>
          <a:xfrm flipH="1" flipV="1">
            <a:off x="2406804" y="2699395"/>
            <a:ext cx="636835" cy="576064"/>
            <a:chOff x="1738735" y="2737495"/>
            <a:chExt cx="636835" cy="576064"/>
          </a:xfrm>
        </p:grpSpPr>
        <p:sp>
          <p:nvSpPr>
            <p:cNvPr id="164" name="원형 화살표 163"/>
            <p:cNvSpPr/>
            <p:nvPr/>
          </p:nvSpPr>
          <p:spPr>
            <a:xfrm rot="16200000">
              <a:off x="1943522" y="2810074"/>
              <a:ext cx="432048" cy="432048"/>
            </a:xfrm>
            <a:prstGeom prst="circularArrow">
              <a:avLst/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5" name="원형 화살표 164"/>
            <p:cNvSpPr/>
            <p:nvPr/>
          </p:nvSpPr>
          <p:spPr>
            <a:xfrm rot="16200000">
              <a:off x="1738735" y="2737495"/>
              <a:ext cx="576064" cy="576064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3180351"/>
                <a:gd name="adj5" fmla="val 12500"/>
              </a:avLst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47" name="그림 24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524" y="4226024"/>
            <a:ext cx="564565" cy="564565"/>
          </a:xfrm>
          <a:prstGeom prst="rect">
            <a:avLst/>
          </a:prstGeom>
        </p:spPr>
      </p:pic>
      <p:pic>
        <p:nvPicPr>
          <p:cNvPr id="248" name="그림 24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516" y="4298429"/>
            <a:ext cx="445261" cy="445261"/>
          </a:xfrm>
          <a:prstGeom prst="rect">
            <a:avLst/>
          </a:prstGeom>
        </p:spPr>
      </p:pic>
      <p:pic>
        <p:nvPicPr>
          <p:cNvPr id="251" name="그림 25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9916" y="4352925"/>
            <a:ext cx="362810" cy="362810"/>
          </a:xfrm>
          <a:prstGeom prst="rect">
            <a:avLst/>
          </a:prstGeom>
        </p:spPr>
      </p:pic>
      <p:pic>
        <p:nvPicPr>
          <p:cNvPr id="252" name="그림 25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007" y="5412457"/>
            <a:ext cx="512953" cy="512953"/>
          </a:xfrm>
          <a:prstGeom prst="rect">
            <a:avLst/>
          </a:prstGeom>
        </p:spPr>
      </p:pic>
      <p:pic>
        <p:nvPicPr>
          <p:cNvPr id="253" name="그림 25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213" y="5454749"/>
            <a:ext cx="440945" cy="440945"/>
          </a:xfrm>
          <a:prstGeom prst="rect">
            <a:avLst/>
          </a:prstGeom>
        </p:spPr>
      </p:pic>
      <p:pic>
        <p:nvPicPr>
          <p:cNvPr id="254" name="그림 25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644" y="5384650"/>
            <a:ext cx="496655" cy="496655"/>
          </a:xfrm>
          <a:prstGeom prst="rect">
            <a:avLst/>
          </a:prstGeom>
        </p:spPr>
      </p:pic>
      <p:pic>
        <p:nvPicPr>
          <p:cNvPr id="255" name="그림 25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449" y="5448300"/>
            <a:ext cx="452727" cy="452727"/>
          </a:xfrm>
          <a:prstGeom prst="rect">
            <a:avLst/>
          </a:prstGeom>
        </p:spPr>
      </p:pic>
      <p:pic>
        <p:nvPicPr>
          <p:cNvPr id="64" name="그림 6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36" y="5196061"/>
            <a:ext cx="229262" cy="229262"/>
          </a:xfrm>
          <a:prstGeom prst="rect">
            <a:avLst/>
          </a:prstGeom>
        </p:spPr>
      </p:pic>
      <p:pic>
        <p:nvPicPr>
          <p:cNvPr id="166" name="그림 165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361" y="5196061"/>
            <a:ext cx="229262" cy="229262"/>
          </a:xfrm>
          <a:prstGeom prst="rect">
            <a:avLst/>
          </a:prstGeom>
        </p:spPr>
      </p:pic>
      <p:pic>
        <p:nvPicPr>
          <p:cNvPr id="167" name="그림 16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786" y="5196061"/>
            <a:ext cx="229262" cy="229262"/>
          </a:xfrm>
          <a:prstGeom prst="rect">
            <a:avLst/>
          </a:prstGeom>
        </p:spPr>
      </p:pic>
      <p:pic>
        <p:nvPicPr>
          <p:cNvPr id="168" name="그림 16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636" y="5196061"/>
            <a:ext cx="229262" cy="229262"/>
          </a:xfrm>
          <a:prstGeom prst="rect">
            <a:avLst/>
          </a:prstGeom>
        </p:spPr>
      </p:pic>
      <p:cxnSp>
        <p:nvCxnSpPr>
          <p:cNvPr id="66" name="직선 화살표 연결선 65"/>
          <p:cNvCxnSpPr/>
          <p:nvPr/>
        </p:nvCxnSpPr>
        <p:spPr>
          <a:xfrm>
            <a:off x="1428031" y="5322168"/>
            <a:ext cx="419819" cy="0"/>
          </a:xfrm>
          <a:prstGeom prst="straightConnector1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직선 화살표 연결선 168"/>
          <p:cNvCxnSpPr/>
          <p:nvPr/>
        </p:nvCxnSpPr>
        <p:spPr>
          <a:xfrm>
            <a:off x="2170981" y="5322168"/>
            <a:ext cx="419819" cy="0"/>
          </a:xfrm>
          <a:prstGeom prst="straightConnector1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직선 화살표 연결선 169"/>
          <p:cNvCxnSpPr/>
          <p:nvPr/>
        </p:nvCxnSpPr>
        <p:spPr>
          <a:xfrm>
            <a:off x="2894881" y="5322168"/>
            <a:ext cx="419819" cy="0"/>
          </a:xfrm>
          <a:prstGeom prst="straightConnector1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그룹 70"/>
          <p:cNvGrpSpPr/>
          <p:nvPr/>
        </p:nvGrpSpPr>
        <p:grpSpPr>
          <a:xfrm>
            <a:off x="1475656" y="3971925"/>
            <a:ext cx="852766" cy="1123950"/>
            <a:chOff x="1475656" y="3971925"/>
            <a:chExt cx="852766" cy="1123950"/>
          </a:xfrm>
        </p:grpSpPr>
        <p:cxnSp>
          <p:nvCxnSpPr>
            <p:cNvPr id="171" name="직선 화살표 연결선 170"/>
            <p:cNvCxnSpPr/>
            <p:nvPr/>
          </p:nvCxnSpPr>
          <p:spPr>
            <a:xfrm>
              <a:off x="1475656" y="4653136"/>
              <a:ext cx="448394" cy="442739"/>
            </a:xfrm>
            <a:prstGeom prst="straightConnector1">
              <a:avLst/>
            </a:prstGeom>
            <a:ln w="15875">
              <a:solidFill>
                <a:schemeClr val="tx1">
                  <a:lumMod val="65000"/>
                  <a:lumOff val="35000"/>
                </a:schemeClr>
              </a:solidFill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직선 화살표 연결선 171"/>
            <p:cNvCxnSpPr/>
            <p:nvPr/>
          </p:nvCxnSpPr>
          <p:spPr>
            <a:xfrm flipH="1">
              <a:off x="1978149" y="3971925"/>
              <a:ext cx="184026" cy="1123950"/>
            </a:xfrm>
            <a:prstGeom prst="straightConnector1">
              <a:avLst/>
            </a:prstGeom>
            <a:ln w="15875">
              <a:solidFill>
                <a:schemeClr val="tx1">
                  <a:lumMod val="65000"/>
                  <a:lumOff val="35000"/>
                </a:schemeClr>
              </a:solidFill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직선 화살표 연결선 172"/>
            <p:cNvCxnSpPr/>
            <p:nvPr/>
          </p:nvCxnSpPr>
          <p:spPr>
            <a:xfrm flipH="1">
              <a:off x="2048669" y="4819650"/>
              <a:ext cx="279753" cy="276225"/>
            </a:xfrm>
            <a:prstGeom prst="straightConnector1">
              <a:avLst/>
            </a:prstGeom>
            <a:ln w="15875">
              <a:solidFill>
                <a:schemeClr val="tx1">
                  <a:lumMod val="65000"/>
                  <a:lumOff val="35000"/>
                </a:schemeClr>
              </a:solidFill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직선 화살표 연결선 173"/>
            <p:cNvCxnSpPr/>
            <p:nvPr/>
          </p:nvCxnSpPr>
          <p:spPr>
            <a:xfrm flipV="1">
              <a:off x="1475656" y="3981822"/>
              <a:ext cx="448394" cy="442739"/>
            </a:xfrm>
            <a:prstGeom prst="straightConnector1">
              <a:avLst/>
            </a:prstGeom>
            <a:ln w="15875">
              <a:solidFill>
                <a:schemeClr val="tx1">
                  <a:lumMod val="65000"/>
                  <a:lumOff val="35000"/>
                </a:schemeClr>
              </a:solidFill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5" name="그룹 174"/>
          <p:cNvGrpSpPr/>
          <p:nvPr/>
        </p:nvGrpSpPr>
        <p:grpSpPr>
          <a:xfrm flipH="1">
            <a:off x="2490242" y="3971925"/>
            <a:ext cx="852766" cy="1123950"/>
            <a:chOff x="1475656" y="3971925"/>
            <a:chExt cx="852766" cy="1123950"/>
          </a:xfrm>
        </p:grpSpPr>
        <p:cxnSp>
          <p:nvCxnSpPr>
            <p:cNvPr id="176" name="직선 화살표 연결선 175"/>
            <p:cNvCxnSpPr/>
            <p:nvPr/>
          </p:nvCxnSpPr>
          <p:spPr>
            <a:xfrm>
              <a:off x="1475656" y="4653136"/>
              <a:ext cx="448394" cy="442739"/>
            </a:xfrm>
            <a:prstGeom prst="straightConnector1">
              <a:avLst/>
            </a:prstGeom>
            <a:ln w="15875">
              <a:solidFill>
                <a:schemeClr val="tx1">
                  <a:lumMod val="65000"/>
                  <a:lumOff val="35000"/>
                </a:schemeClr>
              </a:solidFill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직선 화살표 연결선 176"/>
            <p:cNvCxnSpPr/>
            <p:nvPr/>
          </p:nvCxnSpPr>
          <p:spPr>
            <a:xfrm flipH="1">
              <a:off x="1978149" y="3971925"/>
              <a:ext cx="184026" cy="1123950"/>
            </a:xfrm>
            <a:prstGeom prst="straightConnector1">
              <a:avLst/>
            </a:prstGeom>
            <a:ln w="15875">
              <a:solidFill>
                <a:schemeClr val="tx1">
                  <a:lumMod val="65000"/>
                  <a:lumOff val="35000"/>
                </a:schemeClr>
              </a:solidFill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직선 화살표 연결선 177"/>
            <p:cNvCxnSpPr/>
            <p:nvPr/>
          </p:nvCxnSpPr>
          <p:spPr>
            <a:xfrm flipH="1">
              <a:off x="2048669" y="4819650"/>
              <a:ext cx="279753" cy="276225"/>
            </a:xfrm>
            <a:prstGeom prst="straightConnector1">
              <a:avLst/>
            </a:prstGeom>
            <a:ln w="15875">
              <a:solidFill>
                <a:schemeClr val="tx1">
                  <a:lumMod val="65000"/>
                  <a:lumOff val="35000"/>
                </a:schemeClr>
              </a:solidFill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직선 화살표 연결선 178"/>
            <p:cNvCxnSpPr/>
            <p:nvPr/>
          </p:nvCxnSpPr>
          <p:spPr>
            <a:xfrm flipV="1">
              <a:off x="1475656" y="3981822"/>
              <a:ext cx="448394" cy="442739"/>
            </a:xfrm>
            <a:prstGeom prst="straightConnector1">
              <a:avLst/>
            </a:prstGeom>
            <a:ln w="15875">
              <a:solidFill>
                <a:schemeClr val="tx1">
                  <a:lumMod val="65000"/>
                  <a:lumOff val="35000"/>
                </a:schemeClr>
              </a:solidFill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0" name="직사각형 179"/>
          <p:cNvSpPr/>
          <p:nvPr/>
        </p:nvSpPr>
        <p:spPr>
          <a:xfrm>
            <a:off x="1803343" y="4078213"/>
            <a:ext cx="25680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0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</a:t>
            </a:r>
            <a:endParaRPr lang="ko-KR" altLang="en-US" sz="10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81" name="직사각형 180"/>
          <p:cNvSpPr/>
          <p:nvPr/>
        </p:nvSpPr>
        <p:spPr>
          <a:xfrm>
            <a:off x="1898593" y="3906763"/>
            <a:ext cx="25680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0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</a:t>
            </a:r>
            <a:endParaRPr lang="ko-KR" altLang="en-US" sz="10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612843" y="3906763"/>
            <a:ext cx="25680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0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</a:t>
            </a:r>
            <a:endParaRPr lang="ko-KR" altLang="en-US" sz="10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83" name="직사각형 182"/>
          <p:cNvSpPr/>
          <p:nvPr/>
        </p:nvSpPr>
        <p:spPr>
          <a:xfrm>
            <a:off x="1460443" y="3982963"/>
            <a:ext cx="25680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0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10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84" name="직사각형 183"/>
          <p:cNvSpPr/>
          <p:nvPr/>
        </p:nvSpPr>
        <p:spPr>
          <a:xfrm>
            <a:off x="2136718" y="3906763"/>
            <a:ext cx="25680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0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10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85" name="직사각형 184"/>
          <p:cNvSpPr/>
          <p:nvPr/>
        </p:nvSpPr>
        <p:spPr>
          <a:xfrm>
            <a:off x="2422468" y="3906763"/>
            <a:ext cx="25680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0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10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86" name="직사각형 185"/>
          <p:cNvSpPr/>
          <p:nvPr/>
        </p:nvSpPr>
        <p:spPr>
          <a:xfrm>
            <a:off x="2660593" y="3906763"/>
            <a:ext cx="25680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0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10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87" name="직사각형 186"/>
          <p:cNvSpPr/>
          <p:nvPr/>
        </p:nvSpPr>
        <p:spPr>
          <a:xfrm>
            <a:off x="2944391" y="3906763"/>
            <a:ext cx="25680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0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10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88" name="직사각형 187"/>
          <p:cNvSpPr/>
          <p:nvPr/>
        </p:nvSpPr>
        <p:spPr>
          <a:xfrm>
            <a:off x="3131840" y="3982963"/>
            <a:ext cx="25680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0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</a:t>
            </a:r>
            <a:endParaRPr lang="ko-KR" altLang="en-US" sz="10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89" name="직사각형 188"/>
          <p:cNvSpPr/>
          <p:nvPr/>
        </p:nvSpPr>
        <p:spPr>
          <a:xfrm>
            <a:off x="2117668" y="4078213"/>
            <a:ext cx="25680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0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</a:t>
            </a:r>
            <a:endParaRPr lang="ko-KR" altLang="en-US" sz="10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grpSp>
        <p:nvGrpSpPr>
          <p:cNvPr id="76" name="그룹 75"/>
          <p:cNvGrpSpPr/>
          <p:nvPr/>
        </p:nvGrpSpPr>
        <p:grpSpPr>
          <a:xfrm>
            <a:off x="2351070" y="5877272"/>
            <a:ext cx="83280" cy="309316"/>
            <a:chOff x="2341240" y="5897810"/>
            <a:chExt cx="102940" cy="382340"/>
          </a:xfrm>
        </p:grpSpPr>
        <p:sp>
          <p:nvSpPr>
            <p:cNvPr id="72" name="타원 71"/>
            <p:cNvSpPr/>
            <p:nvPr/>
          </p:nvSpPr>
          <p:spPr>
            <a:xfrm>
              <a:off x="2341240" y="5897810"/>
              <a:ext cx="102940" cy="102940"/>
            </a:xfrm>
            <a:prstGeom prst="ellipse">
              <a:avLst/>
            </a:prstGeom>
            <a:solidFill>
              <a:schemeClr val="bg1">
                <a:lumMod val="50000"/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0" name="타원 189"/>
            <p:cNvSpPr/>
            <p:nvPr/>
          </p:nvSpPr>
          <p:spPr>
            <a:xfrm>
              <a:off x="2341240" y="6034335"/>
              <a:ext cx="102940" cy="102940"/>
            </a:xfrm>
            <a:prstGeom prst="ellipse">
              <a:avLst/>
            </a:prstGeom>
            <a:solidFill>
              <a:schemeClr val="bg1">
                <a:lumMod val="50000"/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1" name="타원 190"/>
            <p:cNvSpPr/>
            <p:nvPr/>
          </p:nvSpPr>
          <p:spPr>
            <a:xfrm>
              <a:off x="2341240" y="6177210"/>
              <a:ext cx="102940" cy="102940"/>
            </a:xfrm>
            <a:prstGeom prst="ellipse">
              <a:avLst/>
            </a:prstGeom>
            <a:solidFill>
              <a:schemeClr val="bg1">
                <a:lumMod val="50000"/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6838950" y="2079525"/>
            <a:ext cx="1838325" cy="939900"/>
            <a:chOff x="6838950" y="2079525"/>
            <a:chExt cx="1838325" cy="939900"/>
          </a:xfrm>
        </p:grpSpPr>
        <p:sp>
          <p:nvSpPr>
            <p:cNvPr id="122" name="평행 사변형 121"/>
            <p:cNvSpPr/>
            <p:nvPr/>
          </p:nvSpPr>
          <p:spPr>
            <a:xfrm>
              <a:off x="6838950" y="2079525"/>
              <a:ext cx="1838325" cy="939900"/>
            </a:xfrm>
            <a:prstGeom prst="parallelogram">
              <a:avLst>
                <a:gd name="adj" fmla="val 0"/>
              </a:avLst>
            </a:prstGeom>
            <a:noFill/>
            <a:ln w="38100" cap="sq">
              <a:solidFill>
                <a:srgbClr val="A24D48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2" name="직사각형 191"/>
            <p:cNvSpPr/>
            <p:nvPr/>
          </p:nvSpPr>
          <p:spPr>
            <a:xfrm>
              <a:off x="7332015" y="2381622"/>
              <a:ext cx="86690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spc="-7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자율진화</a:t>
              </a:r>
              <a:endParaRPr lang="ko-KR" altLang="en-US" sz="1600" spc="-7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73" name="직각 삼각형 72"/>
            <p:cNvSpPr/>
            <p:nvPr/>
          </p:nvSpPr>
          <p:spPr>
            <a:xfrm rot="5400000">
              <a:off x="6895306" y="2132856"/>
              <a:ext cx="432048" cy="432048"/>
            </a:xfrm>
            <a:prstGeom prst="rt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6" name="직각 삼각형 195"/>
            <p:cNvSpPr/>
            <p:nvPr/>
          </p:nvSpPr>
          <p:spPr>
            <a:xfrm rot="5400000" flipH="1" flipV="1">
              <a:off x="8191450" y="2532906"/>
              <a:ext cx="432048" cy="432048"/>
            </a:xfrm>
            <a:prstGeom prst="rt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97" name="그룹 196"/>
          <p:cNvGrpSpPr/>
          <p:nvPr/>
        </p:nvGrpSpPr>
        <p:grpSpPr>
          <a:xfrm>
            <a:off x="6838950" y="3140968"/>
            <a:ext cx="1838325" cy="939900"/>
            <a:chOff x="6838950" y="2079525"/>
            <a:chExt cx="1838325" cy="939900"/>
          </a:xfrm>
        </p:grpSpPr>
        <p:sp>
          <p:nvSpPr>
            <p:cNvPr id="198" name="평행 사변형 197"/>
            <p:cNvSpPr/>
            <p:nvPr/>
          </p:nvSpPr>
          <p:spPr>
            <a:xfrm>
              <a:off x="6838950" y="2079525"/>
              <a:ext cx="1838325" cy="939900"/>
            </a:xfrm>
            <a:prstGeom prst="parallelogram">
              <a:avLst>
                <a:gd name="adj" fmla="val 0"/>
              </a:avLst>
            </a:prstGeom>
            <a:noFill/>
            <a:ln w="38100" cap="sq">
              <a:solidFill>
                <a:srgbClr val="A24D48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9" name="직사각형 198"/>
            <p:cNvSpPr/>
            <p:nvPr/>
          </p:nvSpPr>
          <p:spPr>
            <a:xfrm>
              <a:off x="7136290" y="2381622"/>
              <a:ext cx="125835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spc="-7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무인 의사결정</a:t>
              </a:r>
              <a:endParaRPr lang="ko-KR" altLang="en-US" sz="1600" spc="-7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00" name="직각 삼각형 199"/>
            <p:cNvSpPr/>
            <p:nvPr/>
          </p:nvSpPr>
          <p:spPr>
            <a:xfrm rot="5400000">
              <a:off x="6895306" y="2132856"/>
              <a:ext cx="432048" cy="432048"/>
            </a:xfrm>
            <a:prstGeom prst="rt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1" name="직각 삼각형 200"/>
            <p:cNvSpPr/>
            <p:nvPr/>
          </p:nvSpPr>
          <p:spPr>
            <a:xfrm rot="5400000" flipH="1" flipV="1">
              <a:off x="8191450" y="2532906"/>
              <a:ext cx="432048" cy="432048"/>
            </a:xfrm>
            <a:prstGeom prst="rt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09" name="그룹 208"/>
          <p:cNvGrpSpPr/>
          <p:nvPr/>
        </p:nvGrpSpPr>
        <p:grpSpPr>
          <a:xfrm>
            <a:off x="6838950" y="4221088"/>
            <a:ext cx="1838325" cy="939900"/>
            <a:chOff x="6838950" y="2079525"/>
            <a:chExt cx="1838325" cy="939900"/>
          </a:xfrm>
        </p:grpSpPr>
        <p:sp>
          <p:nvSpPr>
            <p:cNvPr id="210" name="평행 사변형 209"/>
            <p:cNvSpPr/>
            <p:nvPr/>
          </p:nvSpPr>
          <p:spPr>
            <a:xfrm>
              <a:off x="6838950" y="2079525"/>
              <a:ext cx="1838325" cy="939900"/>
            </a:xfrm>
            <a:prstGeom prst="parallelogram">
              <a:avLst>
                <a:gd name="adj" fmla="val 0"/>
              </a:avLst>
            </a:prstGeom>
            <a:noFill/>
            <a:ln w="38100" cap="sq">
              <a:solidFill>
                <a:srgbClr val="A24D48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1" name="직사각형 210"/>
            <p:cNvSpPr/>
            <p:nvPr/>
          </p:nvSpPr>
          <p:spPr>
            <a:xfrm>
              <a:off x="7025844" y="2381622"/>
              <a:ext cx="147925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spc="-7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만물의 데이터화</a:t>
              </a:r>
              <a:endParaRPr lang="ko-KR" altLang="en-US" sz="1600" spc="-7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12" name="직각 삼각형 211"/>
            <p:cNvSpPr/>
            <p:nvPr/>
          </p:nvSpPr>
          <p:spPr>
            <a:xfrm rot="5400000">
              <a:off x="6895306" y="2132856"/>
              <a:ext cx="432048" cy="432048"/>
            </a:xfrm>
            <a:prstGeom prst="rt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3" name="직각 삼각형 212"/>
            <p:cNvSpPr/>
            <p:nvPr/>
          </p:nvSpPr>
          <p:spPr>
            <a:xfrm rot="5400000" flipH="1" flipV="1">
              <a:off x="8191450" y="2532906"/>
              <a:ext cx="432048" cy="432048"/>
            </a:xfrm>
            <a:prstGeom prst="rt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14" name="그룹 213"/>
          <p:cNvGrpSpPr/>
          <p:nvPr/>
        </p:nvGrpSpPr>
        <p:grpSpPr>
          <a:xfrm>
            <a:off x="6838950" y="5301208"/>
            <a:ext cx="1838325" cy="939900"/>
            <a:chOff x="6838950" y="2079525"/>
            <a:chExt cx="1838325" cy="939900"/>
          </a:xfrm>
        </p:grpSpPr>
        <p:sp>
          <p:nvSpPr>
            <p:cNvPr id="215" name="평행 사변형 214"/>
            <p:cNvSpPr/>
            <p:nvPr/>
          </p:nvSpPr>
          <p:spPr>
            <a:xfrm>
              <a:off x="6838950" y="2079525"/>
              <a:ext cx="1838325" cy="939900"/>
            </a:xfrm>
            <a:prstGeom prst="parallelogram">
              <a:avLst>
                <a:gd name="adj" fmla="val 0"/>
              </a:avLst>
            </a:prstGeom>
            <a:noFill/>
            <a:ln w="38100" cap="sq">
              <a:solidFill>
                <a:srgbClr val="A24D48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6" name="직사각형 215"/>
            <p:cNvSpPr/>
            <p:nvPr/>
          </p:nvSpPr>
          <p:spPr>
            <a:xfrm>
              <a:off x="7221570" y="2381622"/>
              <a:ext cx="108779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spc="-7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실시간 반응</a:t>
              </a:r>
              <a:endParaRPr lang="ko-KR" altLang="en-US" sz="1600" spc="-7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17" name="직각 삼각형 216"/>
            <p:cNvSpPr/>
            <p:nvPr/>
          </p:nvSpPr>
          <p:spPr>
            <a:xfrm rot="5400000">
              <a:off x="6895306" y="2132856"/>
              <a:ext cx="432048" cy="432048"/>
            </a:xfrm>
            <a:prstGeom prst="rt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8" name="직각 삼각형 217"/>
            <p:cNvSpPr/>
            <p:nvPr/>
          </p:nvSpPr>
          <p:spPr>
            <a:xfrm rot="5400000" flipH="1" flipV="1">
              <a:off x="8191450" y="2532906"/>
              <a:ext cx="432048" cy="432048"/>
            </a:xfrm>
            <a:prstGeom prst="rt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236E7D-FB35-4D75-92A5-5D42865B9399}" type="slidenum">
              <a:rPr lang="ko-KR" altLang="en-US" smtClean="0"/>
              <a:pPr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9307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9" name="직선 연결선 148"/>
          <p:cNvCxnSpPr/>
          <p:nvPr/>
        </p:nvCxnSpPr>
        <p:spPr>
          <a:xfrm>
            <a:off x="0" y="443320"/>
            <a:ext cx="7785463" cy="0"/>
          </a:xfrm>
          <a:prstGeom prst="line">
            <a:avLst/>
          </a:prstGeom>
          <a:ln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75000"/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제목 1"/>
          <p:cNvSpPr txBox="1">
            <a:spLocks/>
          </p:cNvSpPr>
          <p:nvPr/>
        </p:nvSpPr>
        <p:spPr>
          <a:xfrm>
            <a:off x="549077" y="44958"/>
            <a:ext cx="2282676" cy="369332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-150" normalizeH="0" baseline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r>
              <a:rPr lang="en-US" altLang="ko-KR" dirty="0"/>
              <a:t>4</a:t>
            </a:r>
            <a:r>
              <a:rPr lang="ko-KR" altLang="en-US" dirty="0"/>
              <a:t>차 산업혁명의 의미</a:t>
            </a:r>
            <a:endParaRPr lang="en-US" altLang="ko-KR" dirty="0"/>
          </a:p>
        </p:txBody>
      </p:sp>
      <p:grpSp>
        <p:nvGrpSpPr>
          <p:cNvPr id="14" name="그룹 13"/>
          <p:cNvGrpSpPr/>
          <p:nvPr/>
        </p:nvGrpSpPr>
        <p:grpSpPr>
          <a:xfrm>
            <a:off x="194569" y="908720"/>
            <a:ext cx="8770044" cy="5136079"/>
            <a:chOff x="194569" y="1105580"/>
            <a:chExt cx="8770044" cy="5136079"/>
          </a:xfrm>
        </p:grpSpPr>
        <p:sp>
          <p:nvSpPr>
            <p:cNvPr id="45" name="직사각형 44"/>
            <p:cNvSpPr/>
            <p:nvPr/>
          </p:nvSpPr>
          <p:spPr>
            <a:xfrm>
              <a:off x="2339864" y="5718439"/>
              <a:ext cx="424847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28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2">
                      <a:lumMod val="50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“ Super-Connectivity ”</a:t>
              </a:r>
              <a:endParaRPr lang="ko-KR" altLang="en-US" sz="28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2322335" y="1105580"/>
              <a:ext cx="424847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28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2">
                      <a:lumMod val="50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“ Hyper - Intelligence ”</a:t>
              </a:r>
              <a:endParaRPr lang="ko-KR" altLang="en-US" sz="28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grpSp>
          <p:nvGrpSpPr>
            <p:cNvPr id="13" name="그룹 12"/>
            <p:cNvGrpSpPr/>
            <p:nvPr/>
          </p:nvGrpSpPr>
          <p:grpSpPr>
            <a:xfrm>
              <a:off x="194569" y="1916832"/>
              <a:ext cx="8770044" cy="3498773"/>
              <a:chOff x="374081" y="2463629"/>
              <a:chExt cx="8770044" cy="3498773"/>
            </a:xfrm>
          </p:grpSpPr>
          <p:grpSp>
            <p:nvGrpSpPr>
              <p:cNvPr id="12" name="그룹 11"/>
              <p:cNvGrpSpPr/>
              <p:nvPr/>
            </p:nvGrpSpPr>
            <p:grpSpPr>
              <a:xfrm>
                <a:off x="593282" y="2463629"/>
                <a:ext cx="8550843" cy="3498773"/>
                <a:chOff x="549077" y="1730427"/>
                <a:chExt cx="8550843" cy="3498773"/>
              </a:xfrm>
            </p:grpSpPr>
            <p:grpSp>
              <p:nvGrpSpPr>
                <p:cNvPr id="5" name="그룹 4"/>
                <p:cNvGrpSpPr/>
                <p:nvPr/>
              </p:nvGrpSpPr>
              <p:grpSpPr>
                <a:xfrm>
                  <a:off x="1089648" y="2014556"/>
                  <a:ext cx="2434380" cy="1222861"/>
                  <a:chOff x="1089648" y="2014556"/>
                  <a:chExt cx="2434380" cy="1222861"/>
                </a:xfrm>
              </p:grpSpPr>
              <p:sp>
                <p:nvSpPr>
                  <p:cNvPr id="48" name="오른쪽으로 구부러진 화살표 47"/>
                  <p:cNvSpPr/>
                  <p:nvPr/>
                </p:nvSpPr>
                <p:spPr>
                  <a:xfrm rot="10800000" flipH="1">
                    <a:off x="2889313" y="2014556"/>
                    <a:ext cx="634715" cy="1222861"/>
                  </a:xfrm>
                  <a:prstGeom prst="curvedRightArrow">
                    <a:avLst>
                      <a:gd name="adj1" fmla="val 25000"/>
                      <a:gd name="adj2" fmla="val 50000"/>
                      <a:gd name="adj3" fmla="val 17082"/>
                    </a:avLst>
                  </a:prstGeom>
                </p:spPr>
                <p:style>
                  <a:lnRef idx="3">
                    <a:schemeClr val="lt1"/>
                  </a:lnRef>
                  <a:fillRef idx="1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5" name="평행 사변형 34"/>
                  <p:cNvSpPr/>
                  <p:nvPr/>
                </p:nvSpPr>
                <p:spPr>
                  <a:xfrm>
                    <a:off x="1106411" y="2408039"/>
                    <a:ext cx="1872704" cy="498708"/>
                  </a:xfrm>
                  <a:prstGeom prst="parallelogram">
                    <a:avLst>
                      <a:gd name="adj" fmla="val 0"/>
                    </a:avLst>
                  </a:prstGeom>
                  <a:ln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6" name="직사각형 35"/>
                  <p:cNvSpPr/>
                  <p:nvPr/>
                </p:nvSpPr>
                <p:spPr>
                  <a:xfrm>
                    <a:off x="1089648" y="2436974"/>
                    <a:ext cx="202010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altLang="ko-KR" sz="2400" spc="-70" dirty="0" smtClean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  <a:t>Cloud, Mobile</a:t>
                    </a:r>
                    <a:endParaRPr lang="ko-KR" altLang="en-US" sz="2400" spc="-70" dirty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endParaRPr>
                  </a:p>
                </p:txBody>
              </p:sp>
            </p:grpSp>
            <p:grpSp>
              <p:nvGrpSpPr>
                <p:cNvPr id="6" name="그룹 5"/>
                <p:cNvGrpSpPr/>
                <p:nvPr/>
              </p:nvGrpSpPr>
              <p:grpSpPr>
                <a:xfrm>
                  <a:off x="549077" y="3874049"/>
                  <a:ext cx="2989010" cy="1222861"/>
                  <a:chOff x="549077" y="3874049"/>
                  <a:chExt cx="2989010" cy="1222861"/>
                </a:xfrm>
              </p:grpSpPr>
              <p:sp>
                <p:nvSpPr>
                  <p:cNvPr id="47" name="오른쪽으로 구부러진 화살표 46"/>
                  <p:cNvSpPr/>
                  <p:nvPr/>
                </p:nvSpPr>
                <p:spPr>
                  <a:xfrm>
                    <a:off x="2875256" y="3874049"/>
                    <a:ext cx="662831" cy="1222861"/>
                  </a:xfrm>
                  <a:prstGeom prst="curvedRightArrow">
                    <a:avLst/>
                  </a:prstGeom>
                </p:spPr>
                <p:style>
                  <a:lnRef idx="3">
                    <a:schemeClr val="lt1"/>
                  </a:lnRef>
                  <a:fillRef idx="1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7" name="평행 사변형 36"/>
                  <p:cNvSpPr/>
                  <p:nvPr/>
                </p:nvSpPr>
                <p:spPr>
                  <a:xfrm>
                    <a:off x="549077" y="4061511"/>
                    <a:ext cx="2582763" cy="498708"/>
                  </a:xfrm>
                  <a:prstGeom prst="parallelogram">
                    <a:avLst>
                      <a:gd name="adj" fmla="val 0"/>
                    </a:avLst>
                  </a:prstGeom>
                  <a:ln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11" name="그룹 10"/>
                <p:cNvGrpSpPr/>
                <p:nvPr/>
              </p:nvGrpSpPr>
              <p:grpSpPr>
                <a:xfrm>
                  <a:off x="5371754" y="2204864"/>
                  <a:ext cx="3728166" cy="2792935"/>
                  <a:chOff x="5474284" y="2624291"/>
                  <a:chExt cx="3728166" cy="2792935"/>
                </a:xfrm>
              </p:grpSpPr>
              <p:grpSp>
                <p:nvGrpSpPr>
                  <p:cNvPr id="10" name="그룹 9"/>
                  <p:cNvGrpSpPr/>
                  <p:nvPr/>
                </p:nvGrpSpPr>
                <p:grpSpPr>
                  <a:xfrm>
                    <a:off x="5474284" y="2624291"/>
                    <a:ext cx="3728165" cy="2674750"/>
                    <a:chOff x="5463516" y="2218189"/>
                    <a:chExt cx="3728165" cy="2674750"/>
                  </a:xfrm>
                </p:grpSpPr>
                <p:sp>
                  <p:nvSpPr>
                    <p:cNvPr id="39" name="평행 사변형 38"/>
                    <p:cNvSpPr/>
                    <p:nvPr/>
                  </p:nvSpPr>
                  <p:spPr>
                    <a:xfrm>
                      <a:off x="6233464" y="2524428"/>
                      <a:ext cx="2958217" cy="2368511"/>
                    </a:xfrm>
                    <a:prstGeom prst="parallelogram">
                      <a:avLst>
                        <a:gd name="adj" fmla="val 0"/>
                      </a:avLst>
                    </a:prstGeom>
                    <a:ln/>
                  </p:spPr>
                  <p:style>
                    <a:lnRef idx="1">
                      <a:schemeClr val="accent3"/>
                    </a:lnRef>
                    <a:fillRef idx="2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/>
                    </a:p>
                  </p:txBody>
                </p:sp>
                <p:sp>
                  <p:nvSpPr>
                    <p:cNvPr id="49" name="오른쪽 화살표 48"/>
                    <p:cNvSpPr/>
                    <p:nvPr/>
                  </p:nvSpPr>
                  <p:spPr>
                    <a:xfrm rot="1931899">
                      <a:off x="5463516" y="2218189"/>
                      <a:ext cx="823429" cy="252837"/>
                    </a:xfrm>
                    <a:prstGeom prst="rightArrow">
                      <a:avLst/>
                    </a:prstGeom>
                  </p:spPr>
                  <p:style>
                    <a:lnRef idx="3">
                      <a:schemeClr val="lt1"/>
                    </a:lnRef>
                    <a:fillRef idx="1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/>
                    </a:p>
                  </p:txBody>
                </p:sp>
                <p:sp>
                  <p:nvSpPr>
                    <p:cNvPr id="50" name="오른쪽 화살표 49"/>
                    <p:cNvSpPr/>
                    <p:nvPr/>
                  </p:nvSpPr>
                  <p:spPr>
                    <a:xfrm rot="1931899">
                      <a:off x="5527049" y="3791054"/>
                      <a:ext cx="717730" cy="252837"/>
                    </a:xfrm>
                    <a:prstGeom prst="rightArrow">
                      <a:avLst/>
                    </a:prstGeom>
                  </p:spPr>
                  <p:style>
                    <a:lnRef idx="3">
                      <a:schemeClr val="lt1"/>
                    </a:lnRef>
                    <a:fillRef idx="1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/>
                    </a:p>
                  </p:txBody>
                </p:sp>
                <p:sp>
                  <p:nvSpPr>
                    <p:cNvPr id="51" name="오른쪽 화살표 50"/>
                    <p:cNvSpPr/>
                    <p:nvPr/>
                  </p:nvSpPr>
                  <p:spPr>
                    <a:xfrm rot="19793424">
                      <a:off x="5527935" y="3036561"/>
                      <a:ext cx="754553" cy="252837"/>
                    </a:xfrm>
                    <a:prstGeom prst="rightArrow">
                      <a:avLst/>
                    </a:prstGeom>
                  </p:spPr>
                  <p:style>
                    <a:lnRef idx="3">
                      <a:schemeClr val="lt1"/>
                    </a:lnRef>
                    <a:fillRef idx="1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/>
                    </a:p>
                  </p:txBody>
                </p:sp>
                <p:sp>
                  <p:nvSpPr>
                    <p:cNvPr id="52" name="오른쪽 화살표 51"/>
                    <p:cNvSpPr/>
                    <p:nvPr/>
                  </p:nvSpPr>
                  <p:spPr>
                    <a:xfrm rot="20107903">
                      <a:off x="5487676" y="4626877"/>
                      <a:ext cx="741404" cy="239455"/>
                    </a:xfrm>
                    <a:prstGeom prst="rightArrow">
                      <a:avLst/>
                    </a:prstGeom>
                  </p:spPr>
                  <p:style>
                    <a:lnRef idx="3">
                      <a:schemeClr val="lt1"/>
                    </a:lnRef>
                    <a:fillRef idx="1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/>
                    </a:p>
                  </p:txBody>
                </p:sp>
              </p:grpSp>
              <p:sp>
                <p:nvSpPr>
                  <p:cNvPr id="43" name="직사각형 42"/>
                  <p:cNvSpPr/>
                  <p:nvPr/>
                </p:nvSpPr>
                <p:spPr>
                  <a:xfrm>
                    <a:off x="6237170" y="2969824"/>
                    <a:ext cx="2965280" cy="2447402"/>
                  </a:xfrm>
                  <a:prstGeom prst="rect">
                    <a:avLst/>
                  </a:prstGeom>
                </p:spPr>
                <p:txBody>
                  <a:bodyPr wrap="square">
                    <a:noAutofit/>
                  </a:bodyPr>
                  <a:lstStyle/>
                  <a:p>
                    <a:pPr marL="176213" indent="-176213">
                      <a:buFont typeface="Arial" panose="020B0604020202020204" pitchFamily="34" charset="0"/>
                      <a:buChar char="•"/>
                    </a:pPr>
                    <a:r>
                      <a:rPr lang="en-US" altLang="ko-KR" sz="2400" spc="-7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  <a:t>Smart </a:t>
                    </a:r>
                    <a:r>
                      <a:rPr lang="en-US" altLang="ko-KR" sz="2400" spc="-70" dirty="0" smtClean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  <a:t>Factory </a:t>
                    </a:r>
                    <a:br>
                      <a:rPr lang="en-US" altLang="ko-KR" sz="2400" spc="-70" dirty="0" smtClean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</a:br>
                    <a:r>
                      <a:rPr lang="en-US" altLang="ko-KR" sz="2400" spc="-70" dirty="0" smtClean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  <a:t>: Digital Twin</a:t>
                    </a:r>
                    <a:endParaRPr lang="en-US" altLang="ko-KR" sz="2400" spc="-70" dirty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endParaRPr>
                  </a:p>
                  <a:p>
                    <a:pPr marL="176213" indent="-176213">
                      <a:buFont typeface="Arial" panose="020B0604020202020204" pitchFamily="34" charset="0"/>
                      <a:buChar char="•"/>
                    </a:pPr>
                    <a:r>
                      <a:rPr lang="en-US" altLang="ko-KR" sz="2400" spc="-70" dirty="0" smtClean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  <a:t>Smart device</a:t>
                    </a:r>
                    <a:br>
                      <a:rPr lang="en-US" altLang="ko-KR" sz="2400" spc="-70" dirty="0" smtClean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</a:br>
                    <a:r>
                      <a:rPr lang="en-US" altLang="ko-KR" sz="2400" spc="-70" dirty="0" smtClean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  <a:t>: AC, Robot, Drone</a:t>
                    </a:r>
                  </a:p>
                  <a:p>
                    <a:pPr marL="176213" indent="-176213">
                      <a:buFont typeface="Arial" panose="020B0604020202020204" pitchFamily="34" charset="0"/>
                      <a:buChar char="•"/>
                    </a:pPr>
                    <a:r>
                      <a:rPr lang="en-US" altLang="ko-KR" sz="2400" spc="-70" dirty="0" smtClean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  <a:t>Nano-bio, 3D,</a:t>
                    </a:r>
                  </a:p>
                  <a:p>
                    <a:pPr marL="176213" indent="-176213">
                      <a:buFont typeface="Arial" panose="020B0604020202020204" pitchFamily="34" charset="0"/>
                      <a:buChar char="•"/>
                    </a:pPr>
                    <a:r>
                      <a:rPr lang="en-US" altLang="ko-KR" sz="2400" spc="-70" dirty="0" err="1" smtClean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  <a:t>Smartcity</a:t>
                    </a:r>
                    <a:r>
                      <a:rPr lang="en-US" altLang="ko-KR" sz="2000" spc="-70" dirty="0" smtClean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  <a:t>, </a:t>
                    </a:r>
                    <a:r>
                      <a:rPr lang="en-US" altLang="ko-KR" sz="2000" spc="-70" dirty="0" err="1" smtClean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  <a:t>Blockchain</a:t>
                    </a:r>
                    <a:endParaRPr lang="ko-KR" altLang="en-US" sz="2000" spc="-70" dirty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endParaRPr>
                  </a:p>
                </p:txBody>
              </p:sp>
            </p:grpSp>
            <p:grpSp>
              <p:nvGrpSpPr>
                <p:cNvPr id="8" name="그룹 7"/>
                <p:cNvGrpSpPr/>
                <p:nvPr/>
              </p:nvGrpSpPr>
              <p:grpSpPr>
                <a:xfrm>
                  <a:off x="3624851" y="1730427"/>
                  <a:ext cx="1838325" cy="3498773"/>
                  <a:chOff x="3624851" y="1730427"/>
                  <a:chExt cx="1838325" cy="3498773"/>
                </a:xfrm>
              </p:grpSpPr>
              <p:sp>
                <p:nvSpPr>
                  <p:cNvPr id="20" name="타원 19"/>
                  <p:cNvSpPr/>
                  <p:nvPr/>
                </p:nvSpPr>
                <p:spPr>
                  <a:xfrm>
                    <a:off x="3704240" y="1730427"/>
                    <a:ext cx="1730770" cy="657780"/>
                  </a:xfrm>
                  <a:prstGeom prst="ellipse">
                    <a:avLst/>
                  </a:prstGeom>
                  <a:ln/>
                </p:spPr>
                <p:style>
                  <a:lnRef idx="0">
                    <a:schemeClr val="accent5"/>
                  </a:lnRef>
                  <a:fillRef idx="3">
                    <a:schemeClr val="accent5"/>
                  </a:fillRef>
                  <a:effectRef idx="3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21" name="타원 20"/>
                  <p:cNvSpPr/>
                  <p:nvPr/>
                </p:nvSpPr>
                <p:spPr>
                  <a:xfrm>
                    <a:off x="3707216" y="4571420"/>
                    <a:ext cx="1730770" cy="657780"/>
                  </a:xfrm>
                  <a:prstGeom prst="ellipse">
                    <a:avLst/>
                  </a:prstGeom>
                  <a:ln/>
                </p:spPr>
                <p:style>
                  <a:lnRef idx="0">
                    <a:schemeClr val="accent5"/>
                  </a:lnRef>
                  <a:fillRef idx="3">
                    <a:schemeClr val="accent5"/>
                  </a:fillRef>
                  <a:effectRef idx="3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grpSp>
                <p:nvGrpSpPr>
                  <p:cNvPr id="22" name="그룹 21"/>
                  <p:cNvGrpSpPr/>
                  <p:nvPr/>
                </p:nvGrpSpPr>
                <p:grpSpPr>
                  <a:xfrm>
                    <a:off x="3624851" y="3047593"/>
                    <a:ext cx="1838325" cy="939900"/>
                    <a:chOff x="6838950" y="2079525"/>
                    <a:chExt cx="1838325" cy="939900"/>
                  </a:xfrm>
                </p:grpSpPr>
                <p:sp>
                  <p:nvSpPr>
                    <p:cNvPr id="23" name="평행 사변형 22"/>
                    <p:cNvSpPr/>
                    <p:nvPr/>
                  </p:nvSpPr>
                  <p:spPr>
                    <a:xfrm>
                      <a:off x="6838950" y="2079525"/>
                      <a:ext cx="1838325" cy="939900"/>
                    </a:xfrm>
                    <a:prstGeom prst="parallelogram">
                      <a:avLst>
                        <a:gd name="adj" fmla="val 0"/>
                      </a:avLst>
                    </a:prstGeom>
                    <a:noFill/>
                    <a:ln w="38100" cap="sq">
                      <a:solidFill>
                        <a:srgbClr val="A24D48"/>
                      </a:solidFill>
                      <a:miter lim="800000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/>
                    </a:p>
                  </p:txBody>
                </p:sp>
                <p:sp>
                  <p:nvSpPr>
                    <p:cNvPr id="24" name="직사각형 23"/>
                    <p:cNvSpPr/>
                    <p:nvPr/>
                  </p:nvSpPr>
                  <p:spPr>
                    <a:xfrm>
                      <a:off x="6892728" y="2313557"/>
                      <a:ext cx="1730770" cy="523220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/>
                      <a:r>
                        <a:rPr lang="en-US" altLang="ko-KR" sz="2800" spc="-7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Big data</a:t>
                      </a:r>
                      <a:endParaRPr lang="ko-KR" altLang="en-US" sz="2800" spc="-7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p:txBody>
                </p:sp>
                <p:sp>
                  <p:nvSpPr>
                    <p:cNvPr id="25" name="직각 삼각형 24"/>
                    <p:cNvSpPr/>
                    <p:nvPr/>
                  </p:nvSpPr>
                  <p:spPr>
                    <a:xfrm rot="5400000">
                      <a:off x="6895306" y="2132856"/>
                      <a:ext cx="245886" cy="245886"/>
                    </a:xfrm>
                    <a:prstGeom prst="rtTriangle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/>
                    </a:p>
                  </p:txBody>
                </p:sp>
                <p:sp>
                  <p:nvSpPr>
                    <p:cNvPr id="26" name="직각 삼각형 25"/>
                    <p:cNvSpPr/>
                    <p:nvPr/>
                  </p:nvSpPr>
                  <p:spPr>
                    <a:xfrm rot="5400000" flipH="1" flipV="1">
                      <a:off x="8386140" y="2727596"/>
                      <a:ext cx="237358" cy="237358"/>
                    </a:xfrm>
                    <a:prstGeom prst="rtTriangle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/>
                    </a:p>
                  </p:txBody>
                </p:sp>
              </p:grpSp>
              <p:grpSp>
                <p:nvGrpSpPr>
                  <p:cNvPr id="27" name="그룹 26"/>
                  <p:cNvGrpSpPr/>
                  <p:nvPr/>
                </p:nvGrpSpPr>
                <p:grpSpPr>
                  <a:xfrm>
                    <a:off x="4474911" y="2529959"/>
                    <a:ext cx="197560" cy="368680"/>
                    <a:chOff x="2388617" y="2819014"/>
                    <a:chExt cx="197560" cy="368680"/>
                  </a:xfrm>
                </p:grpSpPr>
                <p:sp>
                  <p:nvSpPr>
                    <p:cNvPr id="28" name="왼쪽 화살표 27"/>
                    <p:cNvSpPr/>
                    <p:nvPr/>
                  </p:nvSpPr>
                  <p:spPr>
                    <a:xfrm rot="16200000">
                      <a:off x="2335781" y="2937298"/>
                      <a:ext cx="303232" cy="197560"/>
                    </a:xfrm>
                    <a:prstGeom prst="leftArrow">
                      <a:avLst/>
                    </a:prstGeom>
                    <a:ln/>
                  </p:spPr>
                  <p:style>
                    <a:lnRef idx="0">
                      <a:schemeClr val="dk1"/>
                    </a:lnRef>
                    <a:fillRef idx="3">
                      <a:schemeClr val="dk1"/>
                    </a:fillRef>
                    <a:effectRef idx="3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/>
                    </a:p>
                  </p:txBody>
                </p:sp>
                <p:sp>
                  <p:nvSpPr>
                    <p:cNvPr id="29" name="왼쪽 화살표 28"/>
                    <p:cNvSpPr/>
                    <p:nvPr/>
                  </p:nvSpPr>
                  <p:spPr>
                    <a:xfrm rot="5400000">
                      <a:off x="2392461" y="2815170"/>
                      <a:ext cx="189872" cy="197560"/>
                    </a:xfrm>
                    <a:prstGeom prst="leftArrow">
                      <a:avLst/>
                    </a:prstGeom>
                    <a:ln/>
                  </p:spPr>
                  <p:style>
                    <a:lnRef idx="0">
                      <a:schemeClr val="dk1"/>
                    </a:lnRef>
                    <a:fillRef idx="3">
                      <a:schemeClr val="dk1"/>
                    </a:fillRef>
                    <a:effectRef idx="3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/>
                    </a:p>
                  </p:txBody>
                </p:sp>
              </p:grpSp>
              <p:grpSp>
                <p:nvGrpSpPr>
                  <p:cNvPr id="30" name="그룹 29"/>
                  <p:cNvGrpSpPr/>
                  <p:nvPr/>
                </p:nvGrpSpPr>
                <p:grpSpPr>
                  <a:xfrm>
                    <a:off x="4469828" y="4076384"/>
                    <a:ext cx="197560" cy="368680"/>
                    <a:chOff x="2388617" y="2819014"/>
                    <a:chExt cx="197560" cy="368680"/>
                  </a:xfrm>
                </p:grpSpPr>
                <p:sp>
                  <p:nvSpPr>
                    <p:cNvPr id="31" name="왼쪽 화살표 30"/>
                    <p:cNvSpPr/>
                    <p:nvPr/>
                  </p:nvSpPr>
                  <p:spPr>
                    <a:xfrm rot="16200000">
                      <a:off x="2335781" y="2937298"/>
                      <a:ext cx="303232" cy="197560"/>
                    </a:xfrm>
                    <a:prstGeom prst="leftArrow">
                      <a:avLst/>
                    </a:prstGeom>
                    <a:ln/>
                  </p:spPr>
                  <p:style>
                    <a:lnRef idx="0">
                      <a:schemeClr val="dk1"/>
                    </a:lnRef>
                    <a:fillRef idx="3">
                      <a:schemeClr val="dk1"/>
                    </a:fillRef>
                    <a:effectRef idx="3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/>
                    </a:p>
                  </p:txBody>
                </p:sp>
                <p:sp>
                  <p:nvSpPr>
                    <p:cNvPr id="32" name="왼쪽 화살표 31"/>
                    <p:cNvSpPr/>
                    <p:nvPr/>
                  </p:nvSpPr>
                  <p:spPr>
                    <a:xfrm rot="5400000">
                      <a:off x="2392461" y="2815170"/>
                      <a:ext cx="189872" cy="197560"/>
                    </a:xfrm>
                    <a:prstGeom prst="leftArrow">
                      <a:avLst/>
                    </a:prstGeom>
                    <a:ln/>
                  </p:spPr>
                  <p:style>
                    <a:lnRef idx="0">
                      <a:schemeClr val="dk1"/>
                    </a:lnRef>
                    <a:fillRef idx="3">
                      <a:schemeClr val="dk1"/>
                    </a:fillRef>
                    <a:effectRef idx="3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/>
                    </a:p>
                  </p:txBody>
                </p:sp>
              </p:grpSp>
              <p:sp>
                <p:nvSpPr>
                  <p:cNvPr id="33" name="직사각형 32"/>
                  <p:cNvSpPr/>
                  <p:nvPr/>
                </p:nvSpPr>
                <p:spPr>
                  <a:xfrm>
                    <a:off x="4217140" y="1808242"/>
                    <a:ext cx="786908" cy="52322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altLang="ko-KR" sz="2800" spc="-70" dirty="0" smtClean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  <a:t>A I</a:t>
                    </a:r>
                    <a:endParaRPr lang="ko-KR" altLang="en-US" sz="2800" spc="-70" dirty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endParaRPr>
                  </a:p>
                </p:txBody>
              </p:sp>
              <p:sp>
                <p:nvSpPr>
                  <p:cNvPr id="34" name="직사각형 33"/>
                  <p:cNvSpPr/>
                  <p:nvPr/>
                </p:nvSpPr>
                <p:spPr>
                  <a:xfrm>
                    <a:off x="4099126" y="4643008"/>
                    <a:ext cx="1048938" cy="52322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altLang="ko-KR" sz="2800" spc="-70" dirty="0" smtClean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  <a:t>I O T</a:t>
                    </a:r>
                    <a:endParaRPr lang="ko-KR" altLang="en-US" sz="2800" spc="-70" dirty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endParaRPr>
                  </a:p>
                </p:txBody>
              </p:sp>
            </p:grpSp>
          </p:grpSp>
          <p:sp>
            <p:nvSpPr>
              <p:cNvPr id="41" name="직사각형 40"/>
              <p:cNvSpPr/>
              <p:nvPr/>
            </p:nvSpPr>
            <p:spPr>
              <a:xfrm>
                <a:off x="374081" y="4809659"/>
                <a:ext cx="302116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2200" spc="-7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Quantum </a:t>
                </a:r>
                <a:r>
                  <a:rPr lang="en-US" altLang="ko-KR" sz="2400" spc="-7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Computing</a:t>
                </a:r>
                <a:endParaRPr lang="ko-KR" altLang="en-US" sz="24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</p:grpSp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>
          <a:xfrm>
            <a:off x="8676456" y="6548835"/>
            <a:ext cx="411497" cy="309165"/>
          </a:xfrm>
        </p:spPr>
        <p:txBody>
          <a:bodyPr/>
          <a:lstStyle/>
          <a:p>
            <a:fld id="{05236E7D-FB35-4D75-92A5-5D42865B9399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156176" y="1843953"/>
            <a:ext cx="2663974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800" spc="-7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r>
              <a:rPr lang="en-US" altLang="ko-KR" dirty="0"/>
              <a:t>“ </a:t>
            </a:r>
            <a:r>
              <a:rPr lang="en-US" altLang="ko-KR" dirty="0" smtClean="0"/>
              <a:t>Convergence</a:t>
            </a:r>
            <a:r>
              <a:rPr lang="en-US" altLang="ko-KR" dirty="0"/>
              <a:t>”</a:t>
            </a:r>
            <a:endParaRPr lang="ko-KR" altLang="en-US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2747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한쪽 모서리가 잘린 사각형 218"/>
          <p:cNvSpPr/>
          <p:nvPr/>
        </p:nvSpPr>
        <p:spPr>
          <a:xfrm rot="5400000">
            <a:off x="4280669" y="-3829913"/>
            <a:ext cx="582671" cy="9144000"/>
          </a:xfrm>
          <a:prstGeom prst="snip1Rect">
            <a:avLst>
              <a:gd name="adj" fmla="val 31876"/>
            </a:avLst>
          </a:prstGeom>
          <a:blipFill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  <a:lum bright="-13000"/>
            </a:blip>
            <a:srcRect/>
            <a:stretch>
              <a:fillRect l="-63861" r="-57924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51520" y="450751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solidFill>
                  <a:schemeClr val="bg1"/>
                </a:solidFill>
              </a:rPr>
              <a:t>AI</a:t>
            </a:r>
            <a:r>
              <a:rPr lang="ko-KR" altLang="en-US" sz="3000" dirty="0" smtClean="0">
                <a:solidFill>
                  <a:schemeClr val="bg1"/>
                </a:solidFill>
              </a:rPr>
              <a:t>와</a:t>
            </a:r>
            <a:r>
              <a:rPr lang="en-US" altLang="ko-KR" sz="3000" dirty="0" smtClean="0">
                <a:solidFill>
                  <a:schemeClr val="bg1"/>
                </a:solidFill>
              </a:rPr>
              <a:t> </a:t>
            </a:r>
            <a:r>
              <a:rPr lang="ko-KR" altLang="en-US" sz="3000" dirty="0" smtClean="0">
                <a:solidFill>
                  <a:schemeClr val="bg1"/>
                </a:solidFill>
              </a:rPr>
              <a:t>새로운 경제성장</a:t>
            </a:r>
            <a:endParaRPr lang="ko-KR" altLang="en-US" sz="3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1268760"/>
            <a:ext cx="6263253" cy="40549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l"/>
            </a:pPr>
            <a:r>
              <a:rPr lang="ko-KR" altLang="en-US" sz="2800" dirty="0" smtClean="0"/>
              <a:t>새로운 생산요소로서의 </a:t>
            </a:r>
            <a:r>
              <a:rPr lang="en-US" altLang="ko-KR" sz="2800" dirty="0" smtClean="0"/>
              <a:t>AI</a:t>
            </a:r>
          </a:p>
          <a:p>
            <a:pPr marL="457200" indent="-457200">
              <a:lnSpc>
                <a:spcPct val="250000"/>
              </a:lnSpc>
              <a:buFont typeface="KoPub바탕체 Medium" panose="02020603020101020101" pitchFamily="18" charset="-127"/>
              <a:buChar char="-"/>
            </a:pPr>
            <a:r>
              <a:rPr lang="ko-KR" altLang="en-US" sz="2500" dirty="0" smtClean="0"/>
              <a:t>노동과</a:t>
            </a:r>
            <a:r>
              <a:rPr lang="en-US" altLang="ko-KR" sz="2500" dirty="0" smtClean="0"/>
              <a:t> </a:t>
            </a:r>
            <a:r>
              <a:rPr lang="ko-KR" altLang="en-US" sz="2500" dirty="0" smtClean="0"/>
              <a:t>자본의 </a:t>
            </a:r>
            <a:r>
              <a:rPr lang="en-US" altLang="ko-KR" sz="2500" dirty="0" smtClean="0"/>
              <a:t>hybrid</a:t>
            </a:r>
            <a:r>
              <a:rPr lang="ko-KR" altLang="en-US" sz="2500" dirty="0" smtClean="0"/>
              <a:t>로서의 </a:t>
            </a:r>
            <a:r>
              <a:rPr lang="en-US" altLang="ko-KR" sz="2500" dirty="0" smtClean="0"/>
              <a:t>AI</a:t>
            </a:r>
          </a:p>
          <a:p>
            <a:pPr marL="457200" indent="-457200">
              <a:lnSpc>
                <a:spcPct val="250000"/>
              </a:lnSpc>
              <a:buFont typeface="KoPub바탕체 Medium" panose="02020603020101020101" pitchFamily="18" charset="-127"/>
              <a:buChar char="-"/>
            </a:pPr>
            <a:r>
              <a:rPr lang="ko-KR" altLang="en-US" sz="2500" dirty="0" smtClean="0"/>
              <a:t>학습에</a:t>
            </a:r>
            <a:r>
              <a:rPr lang="en-US" altLang="ko-KR" sz="2500" dirty="0" smtClean="0"/>
              <a:t> </a:t>
            </a:r>
            <a:r>
              <a:rPr lang="ko-KR" altLang="en-US" sz="2500" dirty="0" smtClean="0"/>
              <a:t>의해 스스로 생산성을 높이는 노동</a:t>
            </a:r>
            <a:endParaRPr lang="en-US" altLang="ko-KR" sz="2500" dirty="0" smtClean="0"/>
          </a:p>
          <a:p>
            <a:pPr marL="457200" indent="-457200">
              <a:lnSpc>
                <a:spcPct val="250000"/>
              </a:lnSpc>
              <a:buFont typeface="KoPub바탕체 Medium" panose="02020603020101020101" pitchFamily="18" charset="-127"/>
              <a:buChar char="-"/>
            </a:pPr>
            <a:r>
              <a:rPr lang="ko-KR" altLang="en-US" sz="2500" dirty="0" smtClean="0"/>
              <a:t>로봇</a:t>
            </a:r>
            <a:r>
              <a:rPr lang="en-US" altLang="ko-KR" sz="2500" dirty="0" smtClean="0"/>
              <a:t>. </a:t>
            </a:r>
            <a:r>
              <a:rPr lang="ko-KR" altLang="en-US" sz="2500" dirty="0" smtClean="0"/>
              <a:t>지능형기계와 같은 자본의 형태로 구현</a:t>
            </a:r>
            <a:endParaRPr lang="ko-KR" altLang="en-US" sz="2500" dirty="0"/>
          </a:p>
        </p:txBody>
      </p:sp>
    </p:spTree>
    <p:extLst>
      <p:ext uri="{BB962C8B-B14F-4D97-AF65-F5344CB8AC3E}">
        <p14:creationId xmlns:p14="http://schemas.microsoft.com/office/powerpoint/2010/main" val="905407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한쪽 모서리가 잘린 사각형 218"/>
          <p:cNvSpPr/>
          <p:nvPr/>
        </p:nvSpPr>
        <p:spPr>
          <a:xfrm rot="5400000">
            <a:off x="4280669" y="-3829913"/>
            <a:ext cx="582671" cy="9144000"/>
          </a:xfrm>
          <a:prstGeom prst="snip1Rect">
            <a:avLst>
              <a:gd name="adj" fmla="val 31876"/>
            </a:avLst>
          </a:prstGeom>
          <a:blipFill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  <a:lum bright="-13000"/>
            </a:blip>
            <a:srcRect/>
            <a:stretch>
              <a:fillRect l="-63861" r="-57924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51520" y="450751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solidFill>
                  <a:schemeClr val="bg1"/>
                </a:solidFill>
              </a:rPr>
              <a:t>AI</a:t>
            </a:r>
            <a:r>
              <a:rPr lang="ko-KR" altLang="en-US" sz="3000" dirty="0" smtClean="0">
                <a:solidFill>
                  <a:schemeClr val="bg1"/>
                </a:solidFill>
              </a:rPr>
              <a:t>와</a:t>
            </a:r>
            <a:r>
              <a:rPr lang="en-US" altLang="ko-KR" sz="3000" dirty="0" smtClean="0">
                <a:solidFill>
                  <a:schemeClr val="bg1"/>
                </a:solidFill>
              </a:rPr>
              <a:t> </a:t>
            </a:r>
            <a:r>
              <a:rPr lang="ko-KR" altLang="en-US" sz="3000" dirty="0" smtClean="0">
                <a:solidFill>
                  <a:schemeClr val="bg1"/>
                </a:solidFill>
              </a:rPr>
              <a:t>새로운 경제성장</a:t>
            </a:r>
            <a:endParaRPr lang="ko-KR" altLang="en-US" sz="30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" t="-184" r="-179" b="184"/>
          <a:stretch/>
        </p:blipFill>
        <p:spPr bwMode="auto">
          <a:xfrm>
            <a:off x="251520" y="1268760"/>
            <a:ext cx="8388102" cy="5387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898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한쪽 모서리가 잘린 사각형 218"/>
          <p:cNvSpPr/>
          <p:nvPr/>
        </p:nvSpPr>
        <p:spPr>
          <a:xfrm rot="5400000">
            <a:off x="4280669" y="-3829913"/>
            <a:ext cx="582671" cy="9144000"/>
          </a:xfrm>
          <a:prstGeom prst="snip1Rect">
            <a:avLst>
              <a:gd name="adj" fmla="val 31876"/>
            </a:avLst>
          </a:prstGeom>
          <a:blipFill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  <a:lum bright="-13000"/>
            </a:blip>
            <a:srcRect/>
            <a:stretch>
              <a:fillRect l="-63861" r="-57924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51520" y="450751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solidFill>
                  <a:schemeClr val="bg1"/>
                </a:solidFill>
              </a:rPr>
              <a:t>AI</a:t>
            </a:r>
            <a:r>
              <a:rPr lang="ko-KR" altLang="en-US" sz="3000" dirty="0" smtClean="0">
                <a:solidFill>
                  <a:schemeClr val="bg1"/>
                </a:solidFill>
              </a:rPr>
              <a:t>와</a:t>
            </a:r>
            <a:r>
              <a:rPr lang="en-US" altLang="ko-KR" sz="3000" dirty="0" smtClean="0">
                <a:solidFill>
                  <a:schemeClr val="bg1"/>
                </a:solidFill>
              </a:rPr>
              <a:t> </a:t>
            </a:r>
            <a:r>
              <a:rPr lang="ko-KR" altLang="en-US" sz="3000" dirty="0" smtClean="0">
                <a:solidFill>
                  <a:schemeClr val="bg1"/>
                </a:solidFill>
              </a:rPr>
              <a:t>새로운 경제성장</a:t>
            </a:r>
            <a:endParaRPr lang="ko-KR" altLang="en-US" sz="3000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7545"/>
            <a:ext cx="8100392" cy="5352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609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한쪽 모서리가 잘린 사각형 218"/>
          <p:cNvSpPr/>
          <p:nvPr/>
        </p:nvSpPr>
        <p:spPr>
          <a:xfrm rot="5400000">
            <a:off x="4280669" y="-3829913"/>
            <a:ext cx="582671" cy="9144000"/>
          </a:xfrm>
          <a:prstGeom prst="snip1Rect">
            <a:avLst>
              <a:gd name="adj" fmla="val 31876"/>
            </a:avLst>
          </a:prstGeom>
          <a:blipFill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  <a:lum bright="-13000"/>
            </a:blip>
            <a:srcRect/>
            <a:stretch>
              <a:fillRect l="-63861" r="-57924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51520" y="450751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solidFill>
                  <a:schemeClr val="bg1"/>
                </a:solidFill>
              </a:rPr>
              <a:t>AI </a:t>
            </a:r>
            <a:r>
              <a:rPr lang="ko-KR" altLang="en-US" sz="3000" dirty="0" smtClean="0">
                <a:solidFill>
                  <a:schemeClr val="bg1"/>
                </a:solidFill>
              </a:rPr>
              <a:t>주도성장의 </a:t>
            </a:r>
            <a:r>
              <a:rPr lang="en-US" altLang="ko-KR" sz="3000" dirty="0" smtClean="0">
                <a:solidFill>
                  <a:schemeClr val="bg1"/>
                </a:solidFill>
              </a:rPr>
              <a:t>3</a:t>
            </a:r>
            <a:r>
              <a:rPr lang="ko-KR" altLang="en-US" sz="3000" dirty="0" smtClean="0">
                <a:solidFill>
                  <a:schemeClr val="bg1"/>
                </a:solidFill>
              </a:rPr>
              <a:t>가지 채널</a:t>
            </a:r>
            <a:endParaRPr lang="ko-KR" altLang="en-US" sz="3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1319461"/>
            <a:ext cx="9017853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l"/>
            </a:pPr>
            <a:r>
              <a:rPr lang="en-US" altLang="ko-KR" sz="2800" dirty="0" smtClean="0"/>
              <a:t>Intelligent Automation</a:t>
            </a:r>
          </a:p>
          <a:p>
            <a:pPr marL="457200" indent="-457200">
              <a:lnSpc>
                <a:spcPct val="200000"/>
              </a:lnSpc>
              <a:buFont typeface="KoPub바탕체 Medium" panose="02020603020101020101" pitchFamily="18" charset="-127"/>
              <a:buChar char="-"/>
            </a:pPr>
            <a:r>
              <a:rPr lang="ko-KR" altLang="en-US" sz="2500" dirty="0" smtClean="0"/>
              <a:t>단순한 자동화가 아닌 적응적</a:t>
            </a:r>
            <a:r>
              <a:rPr lang="en-US" altLang="ko-KR" sz="2500" dirty="0" smtClean="0"/>
              <a:t>, </a:t>
            </a:r>
            <a:r>
              <a:rPr lang="ko-KR" altLang="en-US" sz="2500" dirty="0" smtClean="0"/>
              <a:t>섬세한 부분까지 자동화</a:t>
            </a:r>
            <a:endParaRPr lang="en-US" altLang="ko-KR" sz="2500" dirty="0" smtClean="0"/>
          </a:p>
          <a:p>
            <a:pPr marL="457200" indent="-457200">
              <a:lnSpc>
                <a:spcPct val="200000"/>
              </a:lnSpc>
              <a:buFont typeface="KoPub바탕체 Medium" panose="02020603020101020101" pitchFamily="18" charset="-127"/>
              <a:buChar char="※"/>
            </a:pPr>
            <a:r>
              <a:rPr lang="en-US" altLang="ko-KR" sz="2500" dirty="0" smtClean="0"/>
              <a:t>Fetch Robotics, </a:t>
            </a:r>
            <a:r>
              <a:rPr lang="ko-KR" altLang="en-US" sz="2500" dirty="0" smtClean="0"/>
              <a:t>물류창고 內의 복합 자동화</a:t>
            </a:r>
            <a:r>
              <a:rPr lang="en-US" altLang="ko-KR" sz="2500" dirty="0" smtClean="0"/>
              <a:t>(vs </a:t>
            </a:r>
            <a:r>
              <a:rPr lang="ko-KR" altLang="en-US" sz="2500" dirty="0" smtClean="0"/>
              <a:t>특정업무자동화</a:t>
            </a:r>
            <a:r>
              <a:rPr lang="en-US" altLang="ko-KR" sz="2500" dirty="0" smtClean="0"/>
              <a:t>)</a:t>
            </a:r>
          </a:p>
          <a:p>
            <a:pPr marL="457200" indent="-457200">
              <a:lnSpc>
                <a:spcPct val="200000"/>
              </a:lnSpc>
              <a:buFont typeface="KoPub바탕체 Medium" panose="02020603020101020101" pitchFamily="18" charset="-127"/>
              <a:buChar char="-"/>
            </a:pPr>
            <a:r>
              <a:rPr lang="ko-KR" altLang="en-US" sz="2500" dirty="0" smtClean="0"/>
              <a:t>범용기술</a:t>
            </a:r>
            <a:r>
              <a:rPr lang="en-US" altLang="ko-KR" sz="2500" dirty="0" smtClean="0"/>
              <a:t>(GPT)</a:t>
            </a:r>
            <a:r>
              <a:rPr lang="ko-KR" altLang="en-US" sz="2500" dirty="0" smtClean="0"/>
              <a:t>로서의 </a:t>
            </a:r>
            <a:r>
              <a:rPr lang="en-US" altLang="ko-KR" sz="2500" dirty="0" smtClean="0"/>
              <a:t>AI; </a:t>
            </a:r>
            <a:r>
              <a:rPr lang="ko-KR" altLang="en-US" sz="2500" dirty="0" smtClean="0"/>
              <a:t>모든</a:t>
            </a:r>
            <a:r>
              <a:rPr lang="en-US" altLang="ko-KR" sz="2500" dirty="0" smtClean="0"/>
              <a:t> </a:t>
            </a:r>
            <a:r>
              <a:rPr lang="ko-KR" altLang="en-US" sz="2500" dirty="0" smtClean="0"/>
              <a:t>직업</a:t>
            </a:r>
            <a:r>
              <a:rPr lang="en-US" altLang="ko-KR" sz="2500" dirty="0" smtClean="0"/>
              <a:t>, </a:t>
            </a:r>
            <a:r>
              <a:rPr lang="ko-KR" altLang="en-US" sz="2500" dirty="0" smtClean="0"/>
              <a:t>모든 산업에 걸쳐 자동화</a:t>
            </a:r>
            <a:endParaRPr lang="en-US" altLang="ko-KR" sz="2500" dirty="0" smtClean="0"/>
          </a:p>
          <a:p>
            <a:pPr marL="457200" indent="-457200">
              <a:lnSpc>
                <a:spcPct val="200000"/>
              </a:lnSpc>
              <a:buFont typeface="KoPub바탕체 Medium" panose="02020603020101020101" pitchFamily="18" charset="-127"/>
              <a:buChar char="-"/>
            </a:pPr>
            <a:r>
              <a:rPr lang="en-US" altLang="ko-KR" sz="2500" dirty="0" smtClean="0"/>
              <a:t>“Self-learning.” </a:t>
            </a:r>
            <a:r>
              <a:rPr lang="ko-KR" altLang="en-US" sz="2500" dirty="0" smtClean="0"/>
              <a:t>획기적 변화</a:t>
            </a:r>
            <a:r>
              <a:rPr lang="en-US" altLang="ko-KR" sz="2500" dirty="0" smtClean="0"/>
              <a:t>. </a:t>
            </a:r>
            <a:r>
              <a:rPr lang="ko-KR" altLang="en-US" sz="2500" dirty="0" smtClean="0"/>
              <a:t>전통적 자동화 기기는 시간에</a:t>
            </a:r>
            <a:r>
              <a:rPr lang="en-US" altLang="ko-KR" sz="2500" dirty="0" smtClean="0"/>
              <a:t/>
            </a:r>
            <a:br>
              <a:rPr lang="en-US" altLang="ko-KR" sz="2500" dirty="0" smtClean="0"/>
            </a:br>
            <a:r>
              <a:rPr lang="ko-KR" altLang="en-US" sz="2500" dirty="0" smtClean="0"/>
              <a:t>따라 퇴화</a:t>
            </a:r>
            <a:r>
              <a:rPr lang="en-US" altLang="ko-KR" sz="2500" dirty="0" smtClean="0"/>
              <a:t>, </a:t>
            </a:r>
            <a:r>
              <a:rPr lang="ko-KR" altLang="en-US" sz="2500" dirty="0" smtClean="0"/>
              <a:t>반면 </a:t>
            </a:r>
            <a:r>
              <a:rPr lang="en-US" altLang="ko-KR" sz="2500" dirty="0" smtClean="0"/>
              <a:t>AI </a:t>
            </a:r>
            <a:r>
              <a:rPr lang="ko-KR" altLang="en-US" sz="2500" dirty="0" smtClean="0"/>
              <a:t>자본은 지속적으로 개선</a:t>
            </a:r>
            <a:endParaRPr lang="ko-KR" altLang="en-US" sz="2500" dirty="0"/>
          </a:p>
        </p:txBody>
      </p:sp>
    </p:spTree>
    <p:extLst>
      <p:ext uri="{BB962C8B-B14F-4D97-AF65-F5344CB8AC3E}">
        <p14:creationId xmlns:p14="http://schemas.microsoft.com/office/powerpoint/2010/main" val="334653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한쪽 모서리가 잘린 사각형 218"/>
          <p:cNvSpPr/>
          <p:nvPr/>
        </p:nvSpPr>
        <p:spPr>
          <a:xfrm rot="5400000">
            <a:off x="4280669" y="-3829913"/>
            <a:ext cx="582671" cy="9144000"/>
          </a:xfrm>
          <a:prstGeom prst="snip1Rect">
            <a:avLst>
              <a:gd name="adj" fmla="val 31876"/>
            </a:avLst>
          </a:prstGeom>
          <a:blipFill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  <a:lum bright="-13000"/>
            </a:blip>
            <a:srcRect/>
            <a:stretch>
              <a:fillRect l="-63861" r="-57924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51520" y="450751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solidFill>
                  <a:schemeClr val="bg1"/>
                </a:solidFill>
              </a:rPr>
              <a:t>AI </a:t>
            </a:r>
            <a:r>
              <a:rPr lang="ko-KR" altLang="en-US" sz="3000" dirty="0" smtClean="0">
                <a:solidFill>
                  <a:schemeClr val="bg1"/>
                </a:solidFill>
              </a:rPr>
              <a:t>주도성장의 </a:t>
            </a:r>
            <a:r>
              <a:rPr lang="en-US" altLang="ko-KR" sz="3000" dirty="0" smtClean="0">
                <a:solidFill>
                  <a:schemeClr val="bg1"/>
                </a:solidFill>
              </a:rPr>
              <a:t>3</a:t>
            </a:r>
            <a:r>
              <a:rPr lang="ko-KR" altLang="en-US" sz="3000" dirty="0" smtClean="0">
                <a:solidFill>
                  <a:schemeClr val="bg1"/>
                </a:solidFill>
              </a:rPr>
              <a:t>가지 채널</a:t>
            </a:r>
            <a:endParaRPr lang="ko-KR" altLang="en-US" sz="3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1319461"/>
            <a:ext cx="8363187" cy="4632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l"/>
            </a:pPr>
            <a:r>
              <a:rPr lang="en-US" altLang="ko-KR" sz="2800" dirty="0" smtClean="0"/>
              <a:t>Labor and Capital augmentation</a:t>
            </a:r>
          </a:p>
          <a:p>
            <a:pPr marL="457200" indent="-457200">
              <a:lnSpc>
                <a:spcPct val="150000"/>
              </a:lnSpc>
              <a:buFont typeface="KoPub바탕체 Medium" panose="02020603020101020101" pitchFamily="18" charset="-127"/>
              <a:buChar char="-"/>
            </a:pPr>
            <a:r>
              <a:rPr lang="en-US" altLang="ko-KR" sz="2500" dirty="0" smtClean="0"/>
              <a:t>AI</a:t>
            </a:r>
            <a:r>
              <a:rPr lang="ko-KR" altLang="en-US" sz="2500" dirty="0" smtClean="0"/>
              <a:t>로 인한 경제성장의 상당부분은 현재 노동과 자본의 대체가</a:t>
            </a:r>
            <a:r>
              <a:rPr lang="en-US" altLang="ko-KR" sz="2500" dirty="0" smtClean="0"/>
              <a:t/>
            </a:r>
            <a:br>
              <a:rPr lang="en-US" altLang="ko-KR" sz="2500" dirty="0" smtClean="0"/>
            </a:br>
            <a:r>
              <a:rPr lang="ko-KR" altLang="en-US" sz="2500" dirty="0" smtClean="0"/>
              <a:t>아닌</a:t>
            </a:r>
            <a:r>
              <a:rPr lang="en-US" altLang="ko-KR" sz="2500" dirty="0" smtClean="0"/>
              <a:t>, </a:t>
            </a:r>
            <a:r>
              <a:rPr lang="ko-KR" altLang="en-US" sz="2500" dirty="0" smtClean="0"/>
              <a:t>현재 노동과 자본의 효율성 향상의 형태</a:t>
            </a:r>
            <a:endParaRPr lang="en-US" altLang="ko-KR" sz="2500" dirty="0" smtClean="0"/>
          </a:p>
          <a:p>
            <a:pPr marL="457200" indent="-457200">
              <a:lnSpc>
                <a:spcPct val="150000"/>
              </a:lnSpc>
              <a:buFont typeface="KoPub바탕체 Medium" panose="02020603020101020101" pitchFamily="18" charset="-127"/>
              <a:buChar char="※"/>
            </a:pPr>
            <a:r>
              <a:rPr lang="en-US" altLang="ko-KR" sz="2500" dirty="0" err="1" smtClean="0"/>
              <a:t>Savoik</a:t>
            </a:r>
            <a:r>
              <a:rPr lang="ko-KR" altLang="en-US" sz="2500" dirty="0" smtClean="0"/>
              <a:t>의</a:t>
            </a:r>
            <a:r>
              <a:rPr lang="en-US" altLang="ko-KR" sz="2500" dirty="0"/>
              <a:t> </a:t>
            </a:r>
            <a:r>
              <a:rPr lang="ko-KR" altLang="en-US" sz="2500" dirty="0" smtClean="0"/>
              <a:t>「</a:t>
            </a:r>
            <a:r>
              <a:rPr lang="en-US" altLang="ko-KR" sz="2500" dirty="0" smtClean="0"/>
              <a:t>Relay</a:t>
            </a:r>
            <a:r>
              <a:rPr lang="ko-KR" altLang="en-US" sz="2500" dirty="0" smtClean="0"/>
              <a:t>」</a:t>
            </a:r>
            <a:r>
              <a:rPr lang="en-US" altLang="ko-KR" sz="2500" dirty="0" smtClean="0"/>
              <a:t>: </a:t>
            </a:r>
            <a:r>
              <a:rPr lang="ko-KR" altLang="en-US" sz="2500" dirty="0" smtClean="0"/>
              <a:t>호텔 內 자동배달 </a:t>
            </a:r>
            <a:r>
              <a:rPr lang="en-US" altLang="ko-KR" sz="2500" dirty="0" smtClean="0"/>
              <a:t>AI</a:t>
            </a:r>
            <a:br>
              <a:rPr lang="en-US" altLang="ko-KR" sz="2500" dirty="0" smtClean="0"/>
            </a:br>
            <a:r>
              <a:rPr lang="ko-KR" altLang="en-US" sz="2500" dirty="0"/>
              <a:t>「</a:t>
            </a:r>
            <a:r>
              <a:rPr lang="en-US" altLang="ko-KR" sz="2500" dirty="0"/>
              <a:t>Relay</a:t>
            </a:r>
            <a:r>
              <a:rPr lang="ko-KR" altLang="en-US" sz="2500" dirty="0" smtClean="0"/>
              <a:t>」의 도입으로 호텔 내의 기존 인력들이 보다 고객만족</a:t>
            </a:r>
            <a:r>
              <a:rPr lang="en-US" altLang="ko-KR" sz="2500" dirty="0" smtClean="0"/>
              <a:t/>
            </a:r>
            <a:br>
              <a:rPr lang="en-US" altLang="ko-KR" sz="2500" dirty="0" smtClean="0"/>
            </a:br>
            <a:r>
              <a:rPr lang="ko-KR" altLang="en-US" sz="2500" dirty="0" smtClean="0"/>
              <a:t>업무에 집중가능</a:t>
            </a:r>
          </a:p>
          <a:p>
            <a:pPr marL="457200" indent="-457200">
              <a:lnSpc>
                <a:spcPct val="150000"/>
              </a:lnSpc>
              <a:buFont typeface="KoPub바탕체 Medium" panose="02020603020101020101" pitchFamily="18" charset="-127"/>
              <a:buChar char="-"/>
            </a:pPr>
            <a:r>
              <a:rPr lang="en-US" altLang="ko-KR" sz="2500" dirty="0" smtClean="0"/>
              <a:t>AI</a:t>
            </a:r>
            <a:r>
              <a:rPr lang="ko-KR" altLang="en-US" sz="2500" dirty="0" smtClean="0"/>
              <a:t>의 도입으로 인한 기술자본장비의 </a:t>
            </a:r>
            <a:r>
              <a:rPr lang="en-US" altLang="ko-KR" sz="2500" dirty="0" smtClean="0"/>
              <a:t>upgrade </a:t>
            </a:r>
            <a:r>
              <a:rPr lang="ko-KR" altLang="en-US" sz="2500" dirty="0" smtClean="0"/>
              <a:t>효과</a:t>
            </a:r>
            <a:endParaRPr lang="ko-KR" altLang="en-US" sz="2500" dirty="0"/>
          </a:p>
        </p:txBody>
      </p:sp>
    </p:spTree>
    <p:extLst>
      <p:ext uri="{BB962C8B-B14F-4D97-AF65-F5344CB8AC3E}">
        <p14:creationId xmlns:p14="http://schemas.microsoft.com/office/powerpoint/2010/main" val="115803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한쪽 모서리가 잘린 사각형 218"/>
          <p:cNvSpPr/>
          <p:nvPr/>
        </p:nvSpPr>
        <p:spPr>
          <a:xfrm rot="5400000">
            <a:off x="4280669" y="-3829913"/>
            <a:ext cx="582671" cy="9144000"/>
          </a:xfrm>
          <a:prstGeom prst="snip1Rect">
            <a:avLst>
              <a:gd name="adj" fmla="val 31876"/>
            </a:avLst>
          </a:prstGeom>
          <a:blipFill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  <a:lum bright="-13000"/>
            </a:blip>
            <a:srcRect/>
            <a:stretch>
              <a:fillRect l="-63861" r="-57924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51520" y="450751"/>
            <a:ext cx="49685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solidFill>
                  <a:schemeClr val="bg1"/>
                </a:solidFill>
              </a:rPr>
              <a:t>AI </a:t>
            </a:r>
            <a:r>
              <a:rPr lang="ko-KR" altLang="en-US" sz="3000" dirty="0" smtClean="0">
                <a:solidFill>
                  <a:schemeClr val="bg1"/>
                </a:solidFill>
              </a:rPr>
              <a:t>주도성장의 </a:t>
            </a:r>
            <a:r>
              <a:rPr lang="en-US" altLang="ko-KR" sz="3000" dirty="0" smtClean="0">
                <a:solidFill>
                  <a:schemeClr val="bg1"/>
                </a:solidFill>
              </a:rPr>
              <a:t>3</a:t>
            </a:r>
            <a:r>
              <a:rPr lang="ko-KR" altLang="en-US" sz="3000" dirty="0" smtClean="0">
                <a:solidFill>
                  <a:schemeClr val="bg1"/>
                </a:solidFill>
              </a:rPr>
              <a:t>가지 채널</a:t>
            </a:r>
            <a:endParaRPr lang="ko-KR" altLang="en-US" sz="3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1319461"/>
            <a:ext cx="8610049" cy="4632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l"/>
            </a:pPr>
            <a:r>
              <a:rPr lang="en-US" altLang="ko-KR" sz="2800" dirty="0" smtClean="0"/>
              <a:t>Innovation diffusion</a:t>
            </a:r>
          </a:p>
          <a:p>
            <a:pPr marL="457200" indent="-457200">
              <a:lnSpc>
                <a:spcPct val="150000"/>
              </a:lnSpc>
              <a:buFont typeface="KoPub바탕체 Medium" panose="02020603020101020101" pitchFamily="18" charset="-127"/>
              <a:buChar char="-"/>
            </a:pPr>
            <a:r>
              <a:rPr lang="ko-KR" altLang="en-US" sz="2500" dirty="0" smtClean="0"/>
              <a:t>서비스화</a:t>
            </a:r>
            <a:r>
              <a:rPr lang="en-US" altLang="ko-KR" sz="2500" dirty="0" smtClean="0"/>
              <a:t>.</a:t>
            </a:r>
            <a:r>
              <a:rPr lang="ko-KR" altLang="en-US" sz="2500" dirty="0" smtClean="0"/>
              <a:t> 융합화</a:t>
            </a:r>
            <a:endParaRPr lang="en-US" altLang="ko-KR" sz="2500" dirty="0" smtClean="0"/>
          </a:p>
          <a:p>
            <a:pPr marL="457200" indent="-457200">
              <a:lnSpc>
                <a:spcPct val="150000"/>
              </a:lnSpc>
              <a:buFont typeface="KoPub바탕체 Medium" panose="02020603020101020101" pitchFamily="18" charset="-127"/>
              <a:buChar char="※"/>
            </a:pPr>
            <a:r>
              <a:rPr lang="en-US" altLang="ko-KR" sz="2500" dirty="0" smtClean="0"/>
              <a:t>Connected Car</a:t>
            </a:r>
            <a:br>
              <a:rPr lang="en-US" altLang="ko-KR" sz="2500" dirty="0" smtClean="0"/>
            </a:br>
            <a:r>
              <a:rPr lang="en-US" altLang="ko-KR" sz="2500" dirty="0" smtClean="0"/>
              <a:t>(Driverless Vehicles)</a:t>
            </a:r>
            <a:r>
              <a:rPr lang="ko-KR" altLang="en-US" sz="2500" dirty="0" smtClean="0"/>
              <a:t>가 만들어 내는 새로운 혁신</a:t>
            </a:r>
            <a:r>
              <a:rPr lang="en-US" altLang="ko-KR" sz="2500" dirty="0" smtClean="0"/>
              <a:t/>
            </a:r>
            <a:br>
              <a:rPr lang="en-US" altLang="ko-KR" sz="2500" dirty="0" smtClean="0"/>
            </a:br>
            <a:r>
              <a:rPr lang="en-US" altLang="ko-KR" sz="2500" dirty="0" smtClean="0"/>
              <a:t>“</a:t>
            </a:r>
            <a:r>
              <a:rPr lang="ko-KR" altLang="en-US" sz="2500" dirty="0" smtClean="0"/>
              <a:t>사람이 기계사용 학습 〓</a:t>
            </a:r>
            <a:r>
              <a:rPr lang="en-US" altLang="ko-KR" sz="2500" dirty="0" smtClean="0"/>
              <a:t>&gt; </a:t>
            </a:r>
            <a:r>
              <a:rPr lang="ko-KR" altLang="en-US" sz="2500" dirty="0" smtClean="0"/>
              <a:t>기계가 사람으로부터 배우고 사람도</a:t>
            </a:r>
            <a:r>
              <a:rPr lang="en-US" altLang="ko-KR" sz="2500" dirty="0" smtClean="0"/>
              <a:t/>
            </a:r>
            <a:br>
              <a:rPr lang="en-US" altLang="ko-KR" sz="2500" dirty="0" smtClean="0"/>
            </a:br>
            <a:r>
              <a:rPr lang="en-US" altLang="ko-KR" sz="2500" dirty="0" smtClean="0"/>
              <a:t>				   </a:t>
            </a:r>
            <a:r>
              <a:rPr lang="ko-KR" altLang="en-US" sz="2500" dirty="0" smtClean="0"/>
              <a:t>기계로부터 배우는 시대</a:t>
            </a:r>
            <a:r>
              <a:rPr lang="en-US" altLang="ko-KR" sz="2500" dirty="0" smtClean="0"/>
              <a:t>”</a:t>
            </a:r>
            <a:br>
              <a:rPr lang="en-US" altLang="ko-KR" sz="2500" dirty="0" smtClean="0"/>
            </a:br>
            <a:r>
              <a:rPr lang="en-US" altLang="ko-KR" sz="2500" dirty="0" smtClean="0"/>
              <a:t>“</a:t>
            </a:r>
            <a:r>
              <a:rPr lang="ko-KR" altLang="en-US" sz="2500" dirty="0" smtClean="0"/>
              <a:t>사람들을 연결하는</a:t>
            </a:r>
            <a:r>
              <a:rPr lang="en-US" altLang="ko-KR" sz="2500" dirty="0" smtClean="0"/>
              <a:t>, </a:t>
            </a:r>
            <a:r>
              <a:rPr lang="ko-KR" altLang="en-US" sz="2500" dirty="0" smtClean="0"/>
              <a:t>정서적 지성</a:t>
            </a:r>
            <a:r>
              <a:rPr lang="en-US" altLang="ko-KR" sz="2500" dirty="0" smtClean="0"/>
              <a:t>, </a:t>
            </a:r>
            <a:r>
              <a:rPr lang="ko-KR" altLang="en-US" sz="2500" dirty="0" smtClean="0"/>
              <a:t>공감능력 </a:t>
            </a:r>
            <a:r>
              <a:rPr lang="en-US" altLang="ko-KR" sz="2500" dirty="0" smtClean="0"/>
              <a:t>; High Touch”</a:t>
            </a:r>
            <a:endParaRPr lang="ko-KR" altLang="en-US" sz="2500" dirty="0"/>
          </a:p>
        </p:txBody>
      </p:sp>
      <p:pic>
        <p:nvPicPr>
          <p:cNvPr id="1026" name="Picture 2" descr="ìì¨ì£¼íì°¨ì ëí ì´ë¯¸ì§ ê²ìê²°ê³¼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124744"/>
            <a:ext cx="3761631" cy="2332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695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제목 1"/>
          <p:cNvSpPr txBox="1">
            <a:spLocks/>
          </p:cNvSpPr>
          <p:nvPr/>
        </p:nvSpPr>
        <p:spPr>
          <a:xfrm>
            <a:off x="549077" y="44958"/>
            <a:ext cx="4792979" cy="369332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</a:t>
            </a:r>
            <a:r>
              <a:rPr lang="ko-KR" altLang="en-US" sz="2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차 산업혁명으로 인한 변화 전망 </a:t>
            </a:r>
            <a:r>
              <a:rPr lang="en-US" altLang="ko-KR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- </a:t>
            </a:r>
            <a:r>
              <a:rPr lang="ko-KR" altLang="en-US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산업 구조</a:t>
            </a:r>
          </a:p>
        </p:txBody>
      </p:sp>
      <p:sp>
        <p:nvSpPr>
          <p:cNvPr id="8" name="액자 7"/>
          <p:cNvSpPr/>
          <p:nvPr/>
        </p:nvSpPr>
        <p:spPr>
          <a:xfrm>
            <a:off x="376486" y="1196752"/>
            <a:ext cx="4104456" cy="1230982"/>
          </a:xfrm>
          <a:prstGeom prst="frame">
            <a:avLst>
              <a:gd name="adj1" fmla="val 872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880542" y="836712"/>
            <a:ext cx="3096344" cy="576064"/>
            <a:chOff x="827584" y="980728"/>
            <a:chExt cx="3096344" cy="576064"/>
          </a:xfrm>
        </p:grpSpPr>
        <p:sp>
          <p:nvSpPr>
            <p:cNvPr id="4" name="평행 사변형 3"/>
            <p:cNvSpPr/>
            <p:nvPr/>
          </p:nvSpPr>
          <p:spPr>
            <a:xfrm>
              <a:off x="827584" y="1124744"/>
              <a:ext cx="3096344" cy="432048"/>
            </a:xfrm>
            <a:prstGeom prst="parallelogram">
              <a:avLst/>
            </a:prstGeom>
            <a:solidFill>
              <a:srgbClr val="562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1043608" y="980728"/>
              <a:ext cx="504056" cy="576064"/>
            </a:xfrm>
            <a:prstGeom prst="rect">
              <a:avLst/>
            </a:prstGeom>
            <a:solidFill>
              <a:srgbClr val="A24D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1053006" y="1041423"/>
              <a:ext cx="530915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sz="240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bg1">
                      <a:lumMod val="95000"/>
                    </a:schemeClr>
                  </a:solidFill>
                  <a:effectLst>
                    <a:outerShdw blurRad="63500" dir="2700000" algn="tl">
                      <a:srgbClr val="000000">
                        <a:alpha val="70000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01</a:t>
              </a:r>
              <a:endParaRPr lang="ko-KR" altLang="en-US" sz="24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63500" dir="2700000" algn="tl">
                    <a:srgbClr val="000000">
                      <a:alpha val="70000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566993" y="1151860"/>
              <a:ext cx="1594026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ko-KR" altLang="en-US" spc="-7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bg1">
                      <a:lumMod val="95000"/>
                    </a:schemeClr>
                  </a:solidFill>
                  <a:effectLst>
                    <a:outerShdw blurRad="63500" dir="2700000" algn="tl">
                      <a:srgbClr val="000000">
                        <a:alpha val="70000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경쟁원천 </a:t>
              </a:r>
              <a:r>
                <a:rPr lang="ko-KR" altLang="en-US" spc="-7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FFFF00"/>
                  </a:solidFill>
                  <a:effectLst>
                    <a:outerShdw blurRad="63500" dir="2700000" algn="tl">
                      <a:srgbClr val="000000">
                        <a:alpha val="70000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데이터</a:t>
              </a:r>
              <a:endParaRPr lang="ko-KR" altLang="en-US" spc="-7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FFFF00"/>
                </a:solidFill>
                <a:effectLst>
                  <a:outerShdw blurRad="63500" dir="2700000" algn="tl">
                    <a:srgbClr val="000000">
                      <a:alpha val="70000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sp>
        <p:nvSpPr>
          <p:cNvPr id="90" name="TextBox 89"/>
          <p:cNvSpPr txBox="1"/>
          <p:nvPr/>
        </p:nvSpPr>
        <p:spPr>
          <a:xfrm>
            <a:off x="1115616" y="1526014"/>
            <a:ext cx="3239990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pc="-1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기계의 </a:t>
            </a:r>
            <a:r>
              <a:rPr lang="ko-KR" altLang="en-US" spc="-100" dirty="0" err="1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자가학습에</a:t>
            </a:r>
            <a:r>
              <a:rPr lang="ko-KR" altLang="en-US" spc="-1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필요한 </a:t>
            </a:r>
            <a:r>
              <a:rPr lang="ko-KR" altLang="en-US" spc="-10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A24D48"/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데이터</a:t>
            </a:r>
            <a:r>
              <a:rPr lang="ko-KR" altLang="en-US" spc="-10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가 </a:t>
            </a:r>
            <a:r>
              <a:rPr lang="en-US" altLang="ko-KR" spc="-10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/>
            </a:r>
            <a:br>
              <a:rPr lang="en-US" altLang="ko-KR" spc="-10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pc="-10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A24D48"/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새로운 </a:t>
            </a:r>
            <a:r>
              <a:rPr lang="ko-KR" altLang="en-US" spc="-100" dirty="0" err="1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A24D48"/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경쟁원천</a:t>
            </a:r>
            <a:endParaRPr lang="ko-KR" altLang="en-US" spc="-100" dirty="0">
              <a:ln>
                <a:solidFill>
                  <a:srgbClr val="4F81BD">
                    <a:alpha val="0"/>
                  </a:srgbClr>
                </a:solidFill>
              </a:ln>
              <a:solidFill>
                <a:srgbClr val="A24D48"/>
              </a:solidFill>
              <a:effectLst>
                <a:glow rad="101600">
                  <a:schemeClr val="bg1">
                    <a:alpha val="40000"/>
                  </a:schemeClr>
                </a:glow>
              </a:effectLst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376486" y="2564904"/>
            <a:ext cx="4104456" cy="3816846"/>
          </a:xfrm>
          <a:prstGeom prst="roundRect">
            <a:avLst>
              <a:gd name="adj" fmla="val 3169"/>
            </a:avLst>
          </a:prstGeom>
          <a:pattFill prst="pct20">
            <a:fgClr>
              <a:schemeClr val="bg1">
                <a:lumMod val="85000"/>
              </a:schemeClr>
            </a:fgClr>
            <a:bgClr>
              <a:schemeClr val="bg1"/>
            </a:bgClr>
          </a:pattFill>
          <a:ln w="12700">
            <a:solidFill>
              <a:schemeClr val="bg1">
                <a:lumMod val="50000"/>
                <a:alpha val="3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직선 화살표 연결선 16"/>
          <p:cNvCxnSpPr/>
          <p:nvPr/>
        </p:nvCxnSpPr>
        <p:spPr>
          <a:xfrm>
            <a:off x="476622" y="2314972"/>
            <a:ext cx="0" cy="369937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화살표 연결선 94"/>
          <p:cNvCxnSpPr/>
          <p:nvPr/>
        </p:nvCxnSpPr>
        <p:spPr>
          <a:xfrm>
            <a:off x="4381872" y="2314972"/>
            <a:ext cx="0" cy="369937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액자 105"/>
          <p:cNvSpPr/>
          <p:nvPr/>
        </p:nvSpPr>
        <p:spPr>
          <a:xfrm>
            <a:off x="4696966" y="1196752"/>
            <a:ext cx="4104456" cy="1230982"/>
          </a:xfrm>
          <a:prstGeom prst="frame">
            <a:avLst>
              <a:gd name="adj1" fmla="val 872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110" name="그룹 109"/>
          <p:cNvGrpSpPr/>
          <p:nvPr/>
        </p:nvGrpSpPr>
        <p:grpSpPr>
          <a:xfrm>
            <a:off x="5201022" y="836712"/>
            <a:ext cx="3096344" cy="576064"/>
            <a:chOff x="827584" y="980728"/>
            <a:chExt cx="3096344" cy="576064"/>
          </a:xfrm>
        </p:grpSpPr>
        <p:sp>
          <p:nvSpPr>
            <p:cNvPr id="116" name="평행 사변형 115"/>
            <p:cNvSpPr/>
            <p:nvPr/>
          </p:nvSpPr>
          <p:spPr>
            <a:xfrm>
              <a:off x="827584" y="1124744"/>
              <a:ext cx="3096344" cy="432048"/>
            </a:xfrm>
            <a:prstGeom prst="parallelogram">
              <a:avLst/>
            </a:prstGeom>
            <a:solidFill>
              <a:srgbClr val="562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7" name="직사각형 116"/>
            <p:cNvSpPr/>
            <p:nvPr/>
          </p:nvSpPr>
          <p:spPr>
            <a:xfrm>
              <a:off x="1043608" y="980728"/>
              <a:ext cx="504056" cy="576064"/>
            </a:xfrm>
            <a:prstGeom prst="rect">
              <a:avLst/>
            </a:prstGeom>
            <a:solidFill>
              <a:srgbClr val="A24D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1053006" y="1041423"/>
              <a:ext cx="530915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sz="240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bg1">
                      <a:lumMod val="95000"/>
                    </a:schemeClr>
                  </a:solidFill>
                  <a:effectLst>
                    <a:outerShdw blurRad="63500" dir="2700000" algn="tl">
                      <a:srgbClr val="000000">
                        <a:alpha val="70000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02</a:t>
              </a:r>
              <a:endParaRPr lang="ko-KR" altLang="en-US" sz="240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63500" dir="2700000" algn="tl">
                    <a:srgbClr val="000000">
                      <a:alpha val="70000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1566993" y="1151860"/>
              <a:ext cx="2283317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ko-KR" altLang="en-US" spc="-7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bg1">
                      <a:lumMod val="95000"/>
                    </a:schemeClr>
                  </a:solidFill>
                  <a:effectLst>
                    <a:outerShdw blurRad="63500" dir="2700000" algn="tl">
                      <a:srgbClr val="000000">
                        <a:alpha val="70000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경쟁방식 </a:t>
              </a:r>
              <a:r>
                <a:rPr lang="ko-KR" altLang="en-US" spc="-7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FFFF00"/>
                  </a:solidFill>
                  <a:effectLst>
                    <a:outerShdw blurRad="63500" dir="2700000" algn="tl">
                      <a:srgbClr val="000000">
                        <a:alpha val="70000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플랫폼∙생태계</a:t>
              </a:r>
            </a:p>
          </p:txBody>
        </p:sp>
      </p:grpSp>
      <p:sp>
        <p:nvSpPr>
          <p:cNvPr id="111" name="TextBox 110"/>
          <p:cNvSpPr txBox="1"/>
          <p:nvPr/>
        </p:nvSpPr>
        <p:spPr>
          <a:xfrm>
            <a:off x="5436096" y="1526014"/>
            <a:ext cx="3239990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pc="-10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데이터를 생성</a:t>
            </a:r>
            <a:r>
              <a:rPr lang="en-US" altLang="ko-KR" spc="-10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·</a:t>
            </a:r>
            <a:r>
              <a:rPr lang="ko-KR" altLang="en-US" spc="-10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활용하는 </a:t>
            </a:r>
            <a:r>
              <a:rPr lang="ko-KR" altLang="en-US" spc="-10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A24D48"/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플랫폼 및 </a:t>
            </a:r>
            <a:br>
              <a:rPr lang="ko-KR" altLang="en-US" spc="-10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A24D48"/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pc="-10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A24D48"/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생태계</a:t>
            </a:r>
            <a:r>
              <a:rPr lang="ko-KR" altLang="en-US" spc="-10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중심으로 </a:t>
            </a:r>
            <a:r>
              <a:rPr lang="ko-KR" altLang="en-US" spc="-10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A24D48"/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산업경쟁 </a:t>
            </a:r>
            <a:r>
              <a:rPr lang="ko-KR" altLang="en-US" spc="-10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변화</a:t>
            </a:r>
          </a:p>
        </p:txBody>
      </p:sp>
      <p:sp>
        <p:nvSpPr>
          <p:cNvPr id="112" name="모서리가 둥근 직사각형 111"/>
          <p:cNvSpPr/>
          <p:nvPr/>
        </p:nvSpPr>
        <p:spPr>
          <a:xfrm>
            <a:off x="4696966" y="2564904"/>
            <a:ext cx="4104456" cy="3816846"/>
          </a:xfrm>
          <a:prstGeom prst="roundRect">
            <a:avLst>
              <a:gd name="adj" fmla="val 3169"/>
            </a:avLst>
          </a:prstGeom>
          <a:pattFill prst="pct20">
            <a:fgClr>
              <a:schemeClr val="bg1">
                <a:lumMod val="85000"/>
              </a:schemeClr>
            </a:fgClr>
            <a:bgClr>
              <a:schemeClr val="bg1"/>
            </a:bgClr>
          </a:pattFill>
          <a:ln w="12700">
            <a:solidFill>
              <a:schemeClr val="bg1">
                <a:lumMod val="50000"/>
                <a:alpha val="3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3" name="직선 화살표 연결선 112"/>
          <p:cNvCxnSpPr/>
          <p:nvPr/>
        </p:nvCxnSpPr>
        <p:spPr>
          <a:xfrm>
            <a:off x="4797102" y="2314972"/>
            <a:ext cx="0" cy="369937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직선 화살표 연결선 114"/>
          <p:cNvCxnSpPr/>
          <p:nvPr/>
        </p:nvCxnSpPr>
        <p:spPr>
          <a:xfrm>
            <a:off x="8702352" y="2314972"/>
            <a:ext cx="0" cy="369937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그룹 23"/>
          <p:cNvGrpSpPr/>
          <p:nvPr/>
        </p:nvGrpSpPr>
        <p:grpSpPr>
          <a:xfrm>
            <a:off x="395536" y="2735689"/>
            <a:ext cx="3744416" cy="584775"/>
            <a:chOff x="395536" y="2735689"/>
            <a:chExt cx="3744416" cy="584775"/>
          </a:xfrm>
        </p:grpSpPr>
        <p:sp>
          <p:nvSpPr>
            <p:cNvPr id="135" name="왼쪽 화살표 134"/>
            <p:cNvSpPr/>
            <p:nvPr/>
          </p:nvSpPr>
          <p:spPr>
            <a:xfrm rot="10800000">
              <a:off x="395536" y="2780928"/>
              <a:ext cx="360040" cy="238310"/>
            </a:xfrm>
            <a:prstGeom prst="leftArrow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78000">
                  <a:schemeClr val="bg1">
                    <a:lumMod val="50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704705" y="2735689"/>
              <a:ext cx="3435247" cy="58477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ko-KR" altLang="en-US" sz="1600" spc="-1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glow rad="101600">
                      <a:schemeClr val="bg1">
                        <a:alpha val="40000"/>
                      </a:schemeClr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대규모 데이터를 확보하는 </a:t>
              </a:r>
              <a:r>
                <a:rPr lang="ko-KR" altLang="en-US" sz="1600" spc="-1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A24D48"/>
                  </a:solidFill>
                  <a:effectLst>
                    <a:glow rad="101600">
                      <a:schemeClr val="bg1">
                        <a:alpha val="40000"/>
                      </a:schemeClr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글로벌 </a:t>
              </a:r>
              <a:r>
                <a:rPr lang="en-US" altLang="ko-KR" sz="1600" spc="-1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A24D48"/>
                  </a:solidFill>
                  <a:effectLst>
                    <a:glow rad="101600">
                      <a:schemeClr val="bg1">
                        <a:alpha val="40000"/>
                      </a:schemeClr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ICT </a:t>
              </a:r>
              <a:r>
                <a:rPr lang="en-US" altLang="ko-KR" sz="1600" spc="-10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A24D48"/>
                  </a:solidFill>
                  <a:effectLst>
                    <a:glow rad="101600">
                      <a:schemeClr val="bg1">
                        <a:alpha val="40000"/>
                      </a:schemeClr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/>
              </a:r>
              <a:br>
                <a:rPr lang="en-US" altLang="ko-KR" sz="1600" spc="-10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A24D48"/>
                  </a:solidFill>
                  <a:effectLst>
                    <a:glow rad="101600">
                      <a:schemeClr val="bg1">
                        <a:alpha val="40000"/>
                      </a:schemeClr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</a:br>
              <a:r>
                <a:rPr lang="ko-KR" altLang="en-US" sz="1600" spc="-10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A24D48"/>
                  </a:solidFill>
                  <a:effectLst>
                    <a:glow rad="101600">
                      <a:schemeClr val="bg1">
                        <a:alpha val="40000"/>
                      </a:schemeClr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기업</a:t>
              </a:r>
              <a:r>
                <a:rPr lang="ko-KR" altLang="en-US" sz="1600" spc="-10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glow rad="101600">
                      <a:schemeClr val="bg1">
                        <a:alpha val="40000"/>
                      </a:schemeClr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이 </a:t>
              </a:r>
              <a:r>
                <a:rPr lang="ko-KR" altLang="en-US" sz="1600" spc="-1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A24D48"/>
                  </a:solidFill>
                  <a:effectLst>
                    <a:glow rad="101600">
                      <a:schemeClr val="bg1">
                        <a:alpha val="40000"/>
                      </a:schemeClr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시장 주도</a:t>
              </a:r>
            </a:p>
          </p:txBody>
        </p:sp>
      </p:grpSp>
      <p:sp>
        <p:nvSpPr>
          <p:cNvPr id="139" name="TextBox 138"/>
          <p:cNvSpPr txBox="1"/>
          <p:nvPr/>
        </p:nvSpPr>
        <p:spPr>
          <a:xfrm>
            <a:off x="703337" y="3280370"/>
            <a:ext cx="35657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※ </a:t>
            </a:r>
            <a:r>
              <a:rPr lang="ko-KR" altLang="en-US" sz="10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글로벌 시가총액 </a:t>
            </a:r>
            <a:r>
              <a:rPr lang="en-US" altLang="ko-KR" sz="10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5</a:t>
            </a:r>
            <a:r>
              <a:rPr lang="ko-KR" altLang="en-US" sz="10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 기업이 </a:t>
            </a:r>
            <a:r>
              <a:rPr lang="en-US" altLang="ko-KR" sz="10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A24D48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ICT </a:t>
            </a:r>
            <a:r>
              <a:rPr lang="ko-KR" altLang="en-US" sz="10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A24D48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기업</a:t>
            </a:r>
            <a:r>
              <a:rPr lang="ko-KR" altLang="en-US" sz="10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en-US" altLang="ko-KR" sz="10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(’07</a:t>
            </a:r>
            <a:r>
              <a:rPr lang="ko-KR" altLang="en-US" sz="10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년 </a:t>
            </a:r>
            <a:r>
              <a:rPr lang="en-US" altLang="ko-KR" sz="10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r>
              <a:rPr lang="ko-KR" altLang="en-US" sz="10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개 → ’</a:t>
            </a:r>
            <a:r>
              <a:rPr lang="en-US" altLang="ko-KR" sz="10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17</a:t>
            </a:r>
            <a:r>
              <a:rPr lang="ko-KR" altLang="en-US" sz="10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년 </a:t>
            </a:r>
            <a:r>
              <a:rPr lang="en-US" altLang="ko-KR" sz="10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5</a:t>
            </a:r>
            <a:r>
              <a:rPr lang="ko-KR" altLang="en-US" sz="10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개</a:t>
            </a:r>
            <a:r>
              <a:rPr lang="en-US" altLang="ko-KR" sz="10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</a:p>
        </p:txBody>
      </p:sp>
      <p:graphicFrame>
        <p:nvGraphicFramePr>
          <p:cNvPr id="140" name="표 139"/>
          <p:cNvGraphicFramePr>
            <a:graphicFrameLocks noGrp="1"/>
          </p:cNvGraphicFramePr>
          <p:nvPr>
            <p:extLst/>
          </p:nvPr>
        </p:nvGraphicFramePr>
        <p:xfrm>
          <a:off x="755575" y="3612257"/>
          <a:ext cx="1560909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7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9311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4002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kern="1200" spc="-7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07</a:t>
                      </a:r>
                      <a:r>
                        <a:rPr lang="ko-KR" altLang="en-US" sz="1050" kern="1200" spc="-7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년</a:t>
                      </a:r>
                      <a:endParaRPr lang="ko-KR" altLang="en-US" sz="1050" kern="1200" spc="-7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kern="1200" spc="-7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기업명</a:t>
                      </a:r>
                      <a:endParaRPr lang="ko-KR" altLang="en-US" sz="1050" kern="1200" spc="-7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kern="1200" spc="-7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050" kern="1200" spc="-7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위</a:t>
                      </a:r>
                      <a:endParaRPr lang="ko-KR" altLang="en-US" sz="1050" kern="1200" spc="-7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kern="1200" spc="-70" dirty="0" err="1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rgbClr val="43717E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페트로차이나</a:t>
                      </a:r>
                      <a:endParaRPr lang="ko-KR" altLang="en-US" sz="1050" kern="1200" spc="-7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rgbClr val="43717E"/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kern="1200" spc="-7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050" kern="1200" spc="-7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위</a:t>
                      </a:r>
                      <a:endParaRPr lang="ko-KR" altLang="en-US" sz="1050" kern="1200" spc="-7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kern="1200" spc="-70" dirty="0" err="1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rgbClr val="43717E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엑슨모빌</a:t>
                      </a:r>
                      <a:endParaRPr lang="ko-KR" altLang="en-US" sz="1050" kern="1200" spc="-7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rgbClr val="43717E"/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kern="1200" spc="-7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050" kern="1200" spc="-7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위</a:t>
                      </a:r>
                      <a:endParaRPr lang="ko-KR" altLang="en-US" sz="1050" kern="1200" spc="-7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kern="1200" spc="-7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GE</a:t>
                      </a:r>
                      <a:endParaRPr lang="ko-KR" altLang="en-US" sz="1050" kern="1200" spc="-7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kern="1200" spc="-7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4</a:t>
                      </a:r>
                      <a:r>
                        <a:rPr lang="ko-KR" altLang="en-US" sz="1050" kern="1200" spc="-7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위</a:t>
                      </a:r>
                      <a:endParaRPr lang="ko-KR" altLang="en-US" sz="1050" kern="1200" spc="-7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kern="1200" spc="-70" dirty="0" err="1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rgbClr val="A24D48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차이나모바일</a:t>
                      </a:r>
                      <a:endParaRPr lang="ko-KR" altLang="en-US" sz="1050" kern="1200" spc="-7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rgbClr val="A24D48"/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kern="1200" spc="-7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5</a:t>
                      </a:r>
                      <a:r>
                        <a:rPr lang="ko-KR" altLang="en-US" sz="1050" kern="1200" spc="-7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위</a:t>
                      </a:r>
                      <a:endParaRPr lang="ko-KR" altLang="en-US" sz="1050" kern="1200" spc="-7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kern="1200" spc="-7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rgbClr val="64026E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중국공상은행</a:t>
                      </a:r>
                      <a:endParaRPr lang="ko-KR" altLang="en-US" sz="1050" kern="1200" spc="-7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rgbClr val="64026E"/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aphicFrame>
        <p:nvGraphicFramePr>
          <p:cNvPr id="142" name="표 141"/>
          <p:cNvGraphicFramePr>
            <a:graphicFrameLocks noGrp="1"/>
          </p:cNvGraphicFramePr>
          <p:nvPr>
            <p:extLst/>
          </p:nvPr>
        </p:nvGraphicFramePr>
        <p:xfrm>
          <a:off x="2555776" y="3612257"/>
          <a:ext cx="1560909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7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9311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4002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kern="1200" spc="-15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17.5</a:t>
                      </a:r>
                      <a:r>
                        <a:rPr lang="ko-KR" altLang="en-US" sz="1050" kern="1200" spc="-15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월</a:t>
                      </a:r>
                      <a:endParaRPr lang="ko-KR" altLang="en-US" sz="1050" kern="1200" spc="-15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kern="1200" spc="-7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기업명</a:t>
                      </a:r>
                      <a:endParaRPr lang="ko-KR" altLang="en-US" sz="1050" b="1" kern="1200" spc="-7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kern="1200" spc="-7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050" b="1" kern="1200" spc="-7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위</a:t>
                      </a:r>
                      <a:endParaRPr lang="ko-KR" altLang="en-US" sz="1050" b="1" kern="1200" spc="-7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kern="1200" spc="-7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rgbClr val="A24D48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애플</a:t>
                      </a:r>
                      <a:endParaRPr lang="ko-KR" altLang="en-US" sz="1050" kern="1200" spc="-7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rgbClr val="A24D48"/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kern="1200" spc="-7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050" b="1" kern="1200" spc="-7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위</a:t>
                      </a:r>
                      <a:endParaRPr lang="ko-KR" altLang="en-US" sz="1050" b="1" kern="1200" spc="-7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kern="1200" spc="-7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rgbClr val="A24D48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알파벳</a:t>
                      </a:r>
                      <a:r>
                        <a:rPr lang="en-US" altLang="ko-KR" sz="1050" kern="1200" spc="-7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rgbClr val="A24D48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050" kern="1200" spc="-70" dirty="0" err="1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rgbClr val="A24D48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구글</a:t>
                      </a:r>
                      <a:r>
                        <a:rPr lang="en-US" altLang="ko-KR" sz="1050" kern="1200" spc="-7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rgbClr val="A24D48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)</a:t>
                      </a:r>
                      <a:endParaRPr lang="ko-KR" altLang="en-US" sz="1050" kern="1200" spc="-7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rgbClr val="A24D48"/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kern="1200" spc="-7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050" b="1" kern="1200" spc="-7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위</a:t>
                      </a:r>
                      <a:endParaRPr lang="ko-KR" altLang="en-US" sz="1050" b="1" kern="1200" spc="-7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kern="1200" spc="-15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rgbClr val="A24D48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마이크로소프트</a:t>
                      </a:r>
                      <a:endParaRPr lang="ko-KR" altLang="en-US" sz="1050" kern="1200" spc="-15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rgbClr val="A24D48"/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kern="1200" spc="-7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4</a:t>
                      </a:r>
                      <a:r>
                        <a:rPr lang="ko-KR" altLang="en-US" sz="1050" b="1" kern="1200" spc="-7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위</a:t>
                      </a:r>
                      <a:endParaRPr lang="ko-KR" altLang="en-US" sz="1050" b="1" kern="1200" spc="-7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kern="1200" spc="-7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rgbClr val="A24D48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아마존</a:t>
                      </a:r>
                      <a:endParaRPr lang="ko-KR" altLang="en-US" sz="1050" kern="1200" spc="-7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rgbClr val="A24D48"/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kern="1200" spc="-7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5</a:t>
                      </a:r>
                      <a:r>
                        <a:rPr lang="ko-KR" altLang="en-US" sz="1050" b="1" kern="1200" spc="-7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위</a:t>
                      </a:r>
                      <a:endParaRPr lang="ko-KR" altLang="en-US" sz="1050" b="1" kern="1200" spc="-7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kern="1200" spc="-70" dirty="0" err="1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rgbClr val="A24D48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페이스북</a:t>
                      </a:r>
                      <a:endParaRPr lang="ko-KR" altLang="en-US" sz="1050" kern="1200" spc="-7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rgbClr val="A24D48"/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23" name="모서리가 둥근 직사각형 22"/>
          <p:cNvSpPr/>
          <p:nvPr/>
        </p:nvSpPr>
        <p:spPr>
          <a:xfrm>
            <a:off x="749226" y="5229200"/>
            <a:ext cx="3371924" cy="190525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47" name="그룹 146"/>
          <p:cNvGrpSpPr/>
          <p:nvPr/>
        </p:nvGrpSpPr>
        <p:grpSpPr>
          <a:xfrm>
            <a:off x="395536" y="5478889"/>
            <a:ext cx="3744416" cy="584775"/>
            <a:chOff x="395536" y="2735689"/>
            <a:chExt cx="3744416" cy="584775"/>
          </a:xfrm>
        </p:grpSpPr>
        <p:sp>
          <p:nvSpPr>
            <p:cNvPr id="157" name="왼쪽 화살표 156"/>
            <p:cNvSpPr/>
            <p:nvPr/>
          </p:nvSpPr>
          <p:spPr>
            <a:xfrm rot="10800000">
              <a:off x="395536" y="2780928"/>
              <a:ext cx="360040" cy="238310"/>
            </a:xfrm>
            <a:prstGeom prst="leftArrow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78000">
                  <a:schemeClr val="bg1">
                    <a:lumMod val="50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704705" y="2735689"/>
              <a:ext cx="3435247" cy="58477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ko-KR" altLang="en-US" sz="1600" spc="-1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glow rad="101600">
                      <a:schemeClr val="bg1">
                        <a:alpha val="40000"/>
                      </a:schemeClr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데이터 기반 맞춤형 서비스 대응을 </a:t>
              </a:r>
              <a:r>
                <a:rPr lang="ko-KR" altLang="en-US" sz="1600" spc="-10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glow rad="101600">
                      <a:schemeClr val="bg1">
                        <a:alpha val="40000"/>
                      </a:schemeClr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위한</a:t>
              </a:r>
              <a:r>
                <a:rPr lang="en-US" altLang="ko-KR" sz="1600" spc="-10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glow rad="101600">
                      <a:schemeClr val="bg1">
                        <a:alpha val="40000"/>
                      </a:schemeClr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/>
              </a:r>
              <a:br>
                <a:rPr lang="en-US" altLang="ko-KR" sz="1600" spc="-10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glow rad="101600">
                      <a:schemeClr val="bg1">
                        <a:alpha val="40000"/>
                      </a:schemeClr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</a:br>
              <a:r>
                <a:rPr lang="ko-KR" altLang="en-US" sz="1600" spc="-10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glow rad="101600">
                      <a:schemeClr val="bg1">
                        <a:alpha val="40000"/>
                      </a:schemeClr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제조업의 </a:t>
              </a:r>
              <a:r>
                <a:rPr lang="ko-KR" altLang="en-US" sz="1600" spc="-1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glow rad="101600">
                      <a:schemeClr val="bg1">
                        <a:alpha val="40000"/>
                      </a:schemeClr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본국 회귀</a:t>
              </a:r>
              <a:r>
                <a:rPr lang="en-US" altLang="ko-KR" sz="1600" spc="-1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glow rad="101600">
                      <a:schemeClr val="bg1">
                        <a:alpha val="40000"/>
                      </a:schemeClr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(Re-shoring) </a:t>
              </a:r>
              <a:r>
                <a:rPr lang="ko-KR" altLang="en-US" sz="1600" spc="-1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glow rad="101600">
                      <a:schemeClr val="bg1">
                        <a:alpha val="40000"/>
                      </a:schemeClr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확대</a:t>
              </a:r>
            </a:p>
          </p:txBody>
        </p:sp>
      </p:grpSp>
      <p:sp>
        <p:nvSpPr>
          <p:cNvPr id="159" name="TextBox 158"/>
          <p:cNvSpPr txBox="1"/>
          <p:nvPr/>
        </p:nvSpPr>
        <p:spPr>
          <a:xfrm>
            <a:off x="703336" y="6021288"/>
            <a:ext cx="394067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spc="-7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※ </a:t>
            </a:r>
            <a:r>
              <a:rPr lang="ko-KR" altLang="en-US" sz="1000" spc="-7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아디다스</a:t>
            </a:r>
            <a:r>
              <a:rPr lang="en-US" altLang="ko-KR" sz="1000" spc="-7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1000" spc="-7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독일 공장 이전</a:t>
            </a:r>
            <a:r>
              <a:rPr lang="en-US" altLang="ko-KR" sz="1000" spc="-7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</a:t>
            </a:r>
            <a:r>
              <a:rPr lang="ko-KR" altLang="en-US" sz="1000" spc="-7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스피드팩토리</a:t>
            </a:r>
            <a:r>
              <a:rPr lang="en-US" altLang="ko-KR" sz="1000" spc="-7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r>
              <a:rPr lang="ko-KR" altLang="en-US" sz="1000" spc="-7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으로 </a:t>
            </a:r>
            <a:r>
              <a:rPr lang="ko-KR" altLang="en-US" sz="1000" spc="-7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생산시간 </a:t>
            </a:r>
            <a:r>
              <a:rPr lang="ko-KR" altLang="en-US" sz="1000" spc="-7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단축 </a:t>
            </a:r>
            <a:r>
              <a:rPr lang="en-US" altLang="ko-KR" sz="1000" spc="-7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(6</a:t>
            </a:r>
            <a:r>
              <a:rPr lang="ko-KR" altLang="en-US" sz="1000" spc="-7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주 → </a:t>
            </a:r>
            <a:r>
              <a:rPr lang="en-US" altLang="ko-KR" sz="1000" spc="-7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5</a:t>
            </a:r>
            <a:r>
              <a:rPr lang="ko-KR" altLang="en-US" sz="1000" spc="-7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시간</a:t>
            </a:r>
            <a:r>
              <a:rPr lang="en-US" altLang="ko-KR" sz="1000" spc="-7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</a:p>
        </p:txBody>
      </p:sp>
      <p:grpSp>
        <p:nvGrpSpPr>
          <p:cNvPr id="160" name="그룹 159"/>
          <p:cNvGrpSpPr/>
          <p:nvPr/>
        </p:nvGrpSpPr>
        <p:grpSpPr>
          <a:xfrm>
            <a:off x="4696966" y="2735689"/>
            <a:ext cx="3744416" cy="584775"/>
            <a:chOff x="395536" y="2735689"/>
            <a:chExt cx="3744416" cy="584775"/>
          </a:xfrm>
        </p:grpSpPr>
        <p:sp>
          <p:nvSpPr>
            <p:cNvPr id="161" name="왼쪽 화살표 160"/>
            <p:cNvSpPr/>
            <p:nvPr/>
          </p:nvSpPr>
          <p:spPr>
            <a:xfrm rot="10800000">
              <a:off x="395536" y="2780928"/>
              <a:ext cx="360040" cy="238310"/>
            </a:xfrm>
            <a:prstGeom prst="leftArrow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78000">
                  <a:schemeClr val="bg1">
                    <a:lumMod val="50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704705" y="2735689"/>
              <a:ext cx="3435247" cy="58477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altLang="ko-KR" sz="1600" spc="-10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glow rad="101600">
                      <a:schemeClr val="bg1">
                        <a:alpha val="40000"/>
                      </a:schemeClr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ICT </a:t>
              </a:r>
              <a:r>
                <a:rPr lang="ko-KR" altLang="en-US" sz="1600" spc="-10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glow rad="101600">
                      <a:schemeClr val="bg1">
                        <a:alpha val="40000"/>
                      </a:schemeClr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플랫폼과 연결된 다양한 </a:t>
              </a:r>
              <a:r>
                <a:rPr lang="ko-KR" altLang="en-US" sz="1600" spc="-10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A24D48"/>
                  </a:solidFill>
                  <a:effectLst>
                    <a:glow rad="101600">
                      <a:schemeClr val="bg1">
                        <a:alpha val="40000"/>
                      </a:schemeClr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서비스</a:t>
              </a:r>
              <a:r>
                <a:rPr lang="ko-KR" altLang="en-US" sz="1600" spc="-10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A24D48"/>
                  </a:solidFill>
                  <a:effectLst>
                    <a:glow rad="101600">
                      <a:schemeClr val="bg1">
                        <a:alpha val="40000"/>
                      </a:schemeClr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∙제품 </a:t>
              </a:r>
              <a:r>
                <a:rPr lang="en-US" altLang="ko-KR" sz="1600" spc="-10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A24D48"/>
                  </a:solidFill>
                  <a:effectLst>
                    <a:glow rad="101600">
                      <a:schemeClr val="bg1">
                        <a:alpha val="40000"/>
                      </a:schemeClr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/>
              </a:r>
              <a:br>
                <a:rPr lang="en-US" altLang="ko-KR" sz="1600" spc="-10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A24D48"/>
                  </a:solidFill>
                  <a:effectLst>
                    <a:glow rad="101600">
                      <a:schemeClr val="bg1">
                        <a:alpha val="40000"/>
                      </a:schemeClr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</a:br>
              <a:r>
                <a:rPr lang="ko-KR" altLang="en-US" sz="1600" spc="-10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glow rad="101600">
                      <a:schemeClr val="bg1">
                        <a:alpha val="40000"/>
                      </a:schemeClr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군으로 </a:t>
              </a:r>
              <a:r>
                <a:rPr lang="ko-KR" altLang="en-US" sz="1600" spc="-10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glow rad="101600">
                      <a:schemeClr val="bg1">
                        <a:alpha val="40000"/>
                      </a:schemeClr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시장 확장</a:t>
              </a:r>
              <a:r>
                <a:rPr lang="en-US" altLang="ko-KR" sz="1600" spc="-10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glow rad="101600">
                      <a:schemeClr val="bg1">
                        <a:alpha val="40000"/>
                      </a:schemeClr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, </a:t>
              </a:r>
              <a:r>
                <a:rPr lang="ko-KR" altLang="en-US" sz="1600" spc="-10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glow rad="101600">
                      <a:schemeClr val="bg1">
                        <a:alpha val="40000"/>
                      </a:schemeClr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이종산업 침투</a:t>
              </a:r>
            </a:p>
          </p:txBody>
        </p:sp>
      </p:grpSp>
      <p:grpSp>
        <p:nvGrpSpPr>
          <p:cNvPr id="163" name="그룹 162"/>
          <p:cNvGrpSpPr/>
          <p:nvPr/>
        </p:nvGrpSpPr>
        <p:grpSpPr>
          <a:xfrm>
            <a:off x="4696966" y="5478889"/>
            <a:ext cx="3744416" cy="584775"/>
            <a:chOff x="395536" y="2735689"/>
            <a:chExt cx="3744416" cy="584775"/>
          </a:xfrm>
        </p:grpSpPr>
        <p:sp>
          <p:nvSpPr>
            <p:cNvPr id="164" name="왼쪽 화살표 163"/>
            <p:cNvSpPr/>
            <p:nvPr/>
          </p:nvSpPr>
          <p:spPr>
            <a:xfrm rot="10800000">
              <a:off x="395536" y="2780928"/>
              <a:ext cx="360040" cy="238310"/>
            </a:xfrm>
            <a:prstGeom prst="leftArrow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78000">
                  <a:schemeClr val="bg1">
                    <a:lumMod val="50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5" name="TextBox 164"/>
            <p:cNvSpPr txBox="1"/>
            <p:nvPr/>
          </p:nvSpPr>
          <p:spPr>
            <a:xfrm>
              <a:off x="704705" y="2735689"/>
              <a:ext cx="3435247" cy="58477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ko-KR" altLang="en-US" sz="1600" spc="-10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glow rad="101600">
                      <a:schemeClr val="bg1">
                        <a:alpha val="40000"/>
                      </a:schemeClr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더 많은 사용자를 확보한 대규모 플랫폼 기업이 경쟁우위 확보 → </a:t>
              </a:r>
              <a:r>
                <a:rPr lang="ko-KR" altLang="en-US" sz="1600" spc="-10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A24D48"/>
                  </a:solidFill>
                  <a:effectLst>
                    <a:glow rad="101600">
                      <a:schemeClr val="bg1">
                        <a:alpha val="40000"/>
                      </a:schemeClr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승자독식</a:t>
              </a:r>
              <a:r>
                <a:rPr lang="ko-KR" altLang="en-US" sz="1600" spc="-10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glow rad="101600">
                      <a:schemeClr val="bg1">
                        <a:alpha val="40000"/>
                      </a:schemeClr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발생</a:t>
              </a:r>
            </a:p>
          </p:txBody>
        </p:sp>
      </p:grpSp>
      <p:cxnSp>
        <p:nvCxnSpPr>
          <p:cNvPr id="166" name="직선 연결선 165"/>
          <p:cNvCxnSpPr/>
          <p:nvPr/>
        </p:nvCxnSpPr>
        <p:spPr>
          <a:xfrm flipH="1" flipV="1">
            <a:off x="7427937" y="4783064"/>
            <a:ext cx="216024" cy="18902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prstDash val="sysDot"/>
            <a:head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 flipH="1">
            <a:off x="7427937" y="3976117"/>
            <a:ext cx="216024" cy="18902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prstDash val="sysDot"/>
            <a:head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직선 연결선 167"/>
          <p:cNvCxnSpPr/>
          <p:nvPr/>
        </p:nvCxnSpPr>
        <p:spPr>
          <a:xfrm flipV="1">
            <a:off x="5618212" y="4783064"/>
            <a:ext cx="216024" cy="18902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prstDash val="sysDot"/>
            <a:head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직선 연결선 168"/>
          <p:cNvCxnSpPr/>
          <p:nvPr/>
        </p:nvCxnSpPr>
        <p:spPr>
          <a:xfrm>
            <a:off x="5618212" y="3976117"/>
            <a:ext cx="216024" cy="18902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prstDash val="sysDot"/>
            <a:head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직선 연결선 169"/>
          <p:cNvCxnSpPr/>
          <p:nvPr/>
        </p:nvCxnSpPr>
        <p:spPr>
          <a:xfrm>
            <a:off x="6660232" y="3933056"/>
            <a:ext cx="0" cy="318178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prstDash val="sysDot"/>
            <a:head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" name="타원 244"/>
          <p:cNvSpPr/>
          <p:nvPr/>
        </p:nvSpPr>
        <p:spPr>
          <a:xfrm>
            <a:off x="5076056" y="3501008"/>
            <a:ext cx="547886" cy="547886"/>
          </a:xfrm>
          <a:prstGeom prst="ellipse">
            <a:avLst/>
          </a:prstGeom>
          <a:solidFill>
            <a:srgbClr val="C4B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1" name="타원 170"/>
          <p:cNvSpPr/>
          <p:nvPr/>
        </p:nvSpPr>
        <p:spPr>
          <a:xfrm>
            <a:off x="5076056" y="4855071"/>
            <a:ext cx="547886" cy="547886"/>
          </a:xfrm>
          <a:prstGeom prst="ellipse">
            <a:avLst/>
          </a:prstGeom>
          <a:solidFill>
            <a:srgbClr val="C4B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2" name="타원 171"/>
          <p:cNvSpPr/>
          <p:nvPr/>
        </p:nvSpPr>
        <p:spPr>
          <a:xfrm>
            <a:off x="7639769" y="3501008"/>
            <a:ext cx="547886" cy="547886"/>
          </a:xfrm>
          <a:prstGeom prst="ellipse">
            <a:avLst/>
          </a:prstGeom>
          <a:solidFill>
            <a:srgbClr val="C4B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3" name="타원 172"/>
          <p:cNvSpPr/>
          <p:nvPr/>
        </p:nvSpPr>
        <p:spPr>
          <a:xfrm>
            <a:off x="7639769" y="4855071"/>
            <a:ext cx="547886" cy="547886"/>
          </a:xfrm>
          <a:prstGeom prst="ellipse">
            <a:avLst/>
          </a:prstGeom>
          <a:solidFill>
            <a:srgbClr val="C4B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4" name="타원 173"/>
          <p:cNvSpPr/>
          <p:nvPr/>
        </p:nvSpPr>
        <p:spPr>
          <a:xfrm>
            <a:off x="6372200" y="3356992"/>
            <a:ext cx="547886" cy="547886"/>
          </a:xfrm>
          <a:prstGeom prst="ellipse">
            <a:avLst/>
          </a:prstGeom>
          <a:solidFill>
            <a:srgbClr val="C4B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1" name="그룹 30"/>
          <p:cNvGrpSpPr/>
          <p:nvPr/>
        </p:nvGrpSpPr>
        <p:grpSpPr>
          <a:xfrm>
            <a:off x="5868144" y="4178424"/>
            <a:ext cx="1543447" cy="594473"/>
            <a:chOff x="5868144" y="4077072"/>
            <a:chExt cx="1543447" cy="594473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68144" y="4077072"/>
              <a:ext cx="1543447" cy="594473"/>
            </a:xfrm>
            <a:prstGeom prst="rect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29" name="직사각형 28"/>
            <p:cNvSpPr/>
            <p:nvPr/>
          </p:nvSpPr>
          <p:spPr>
            <a:xfrm>
              <a:off x="7092280" y="4531345"/>
              <a:ext cx="175295" cy="1136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46" name="직사각형 245"/>
          <p:cNvSpPr/>
          <p:nvPr/>
        </p:nvSpPr>
        <p:spPr>
          <a:xfrm>
            <a:off x="5143382" y="4058022"/>
            <a:ext cx="43601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200" spc="-7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3717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금융</a:t>
            </a:r>
            <a:endParaRPr lang="ko-KR" altLang="en-US" sz="12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43717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77" name="직사각형 176"/>
          <p:cNvSpPr/>
          <p:nvPr/>
        </p:nvSpPr>
        <p:spPr>
          <a:xfrm>
            <a:off x="5838725" y="3506341"/>
            <a:ext cx="56169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200" spc="-7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3717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콘텐츠</a:t>
            </a:r>
            <a:endParaRPr lang="ko-KR" altLang="en-US" sz="12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43717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78" name="직사각형 177"/>
          <p:cNvSpPr/>
          <p:nvPr/>
        </p:nvSpPr>
        <p:spPr>
          <a:xfrm>
            <a:off x="5080545" y="4572372"/>
            <a:ext cx="56169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200" spc="-7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3717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리테일</a:t>
            </a:r>
            <a:endParaRPr lang="ko-KR" altLang="en-US" sz="12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43717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79" name="직사각형 178"/>
          <p:cNvSpPr/>
          <p:nvPr/>
        </p:nvSpPr>
        <p:spPr>
          <a:xfrm>
            <a:off x="7507570" y="4058022"/>
            <a:ext cx="8130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200" spc="-7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3717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자율주행차</a:t>
            </a:r>
            <a:endParaRPr lang="ko-KR" altLang="en-US" sz="12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43717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80" name="직사각형 179"/>
          <p:cNvSpPr/>
          <p:nvPr/>
        </p:nvSpPr>
        <p:spPr>
          <a:xfrm>
            <a:off x="7696082" y="4572372"/>
            <a:ext cx="43601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200" spc="-7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3717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헬스</a:t>
            </a:r>
            <a:endParaRPr lang="ko-KR" altLang="en-US" sz="12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43717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247" name="그림 24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6214" y="5014914"/>
            <a:ext cx="247714" cy="247714"/>
          </a:xfrm>
          <a:prstGeom prst="rect">
            <a:avLst/>
          </a:prstGeom>
        </p:spPr>
      </p:pic>
      <p:pic>
        <p:nvPicPr>
          <p:cNvPr id="182" name="그림 18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200" y="4954046"/>
            <a:ext cx="344300" cy="344300"/>
          </a:xfrm>
          <a:prstGeom prst="rect">
            <a:avLst/>
          </a:prstGeom>
        </p:spPr>
      </p:pic>
      <p:grpSp>
        <p:nvGrpSpPr>
          <p:cNvPr id="183" name="그룹 182"/>
          <p:cNvGrpSpPr/>
          <p:nvPr/>
        </p:nvGrpSpPr>
        <p:grpSpPr>
          <a:xfrm>
            <a:off x="7739847" y="3656593"/>
            <a:ext cx="365928" cy="224524"/>
            <a:chOff x="667339" y="6049524"/>
            <a:chExt cx="452044" cy="277362"/>
          </a:xfrm>
        </p:grpSpPr>
        <p:pic>
          <p:nvPicPr>
            <p:cNvPr id="184" name="그림 18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7339" y="6138647"/>
              <a:ext cx="391783" cy="188239"/>
            </a:xfrm>
            <a:prstGeom prst="rect">
              <a:avLst/>
            </a:prstGeom>
          </p:spPr>
        </p:pic>
        <p:pic>
          <p:nvPicPr>
            <p:cNvPr id="185" name="그림 18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4658" y="6049524"/>
              <a:ext cx="104725" cy="104725"/>
            </a:xfrm>
            <a:prstGeom prst="rect">
              <a:avLst/>
            </a:prstGeom>
          </p:spPr>
        </p:pic>
      </p:grpSp>
      <p:pic>
        <p:nvPicPr>
          <p:cNvPr id="251" name="그림 25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381" y="3628231"/>
            <a:ext cx="296929" cy="296929"/>
          </a:xfrm>
          <a:prstGeom prst="rect">
            <a:avLst/>
          </a:prstGeom>
        </p:spPr>
      </p:pic>
      <p:pic>
        <p:nvPicPr>
          <p:cNvPr id="186" name="그림 18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979" y="3476625"/>
            <a:ext cx="292266" cy="292266"/>
          </a:xfrm>
          <a:prstGeom prst="rect">
            <a:avLst/>
          </a:prstGeom>
        </p:spPr>
      </p:pic>
      <p:pic>
        <p:nvPicPr>
          <p:cNvPr id="190" name="그림 189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390" t="-14507" r="-15390" b="-14507"/>
          <a:stretch/>
        </p:blipFill>
        <p:spPr>
          <a:xfrm>
            <a:off x="629154" y="1551518"/>
            <a:ext cx="598252" cy="598252"/>
          </a:xfrm>
          <a:prstGeom prst="rect">
            <a:avLst/>
          </a:prstGeom>
        </p:spPr>
      </p:pic>
      <p:pic>
        <p:nvPicPr>
          <p:cNvPr id="192" name="그림 19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74890" y="1650737"/>
            <a:ext cx="586311" cy="398933"/>
          </a:xfrm>
          <a:prstGeom prst="rect">
            <a:avLst/>
          </a:prstGeom>
        </p:spPr>
      </p:pic>
      <p:grpSp>
        <p:nvGrpSpPr>
          <p:cNvPr id="68" name="그룹 67"/>
          <p:cNvGrpSpPr/>
          <p:nvPr/>
        </p:nvGrpSpPr>
        <p:grpSpPr>
          <a:xfrm>
            <a:off x="971278" y="5240536"/>
            <a:ext cx="2880642" cy="153888"/>
            <a:chOff x="2165972" y="1006946"/>
            <a:chExt cx="3496255" cy="160066"/>
          </a:xfrm>
        </p:grpSpPr>
        <p:grpSp>
          <p:nvGrpSpPr>
            <p:cNvPr id="69" name="그룹 68"/>
            <p:cNvGrpSpPr/>
            <p:nvPr/>
          </p:nvGrpSpPr>
          <p:grpSpPr>
            <a:xfrm>
              <a:off x="2341155" y="1006946"/>
              <a:ext cx="786571" cy="160066"/>
              <a:chOff x="2341155" y="1006946"/>
              <a:chExt cx="786571" cy="160066"/>
            </a:xfrm>
          </p:grpSpPr>
          <p:sp>
            <p:nvSpPr>
              <p:cNvPr id="79" name="직사각형 78"/>
              <p:cNvSpPr/>
              <p:nvPr/>
            </p:nvSpPr>
            <p:spPr>
              <a:xfrm>
                <a:off x="2341155" y="1006946"/>
                <a:ext cx="488339" cy="1600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</a:bodyPr>
              <a:lstStyle/>
              <a:p>
                <a:pPr>
                  <a:buClr>
                    <a:srgbClr val="1574B7"/>
                  </a:buClr>
                </a:pPr>
                <a:r>
                  <a:rPr lang="en-US" altLang="ko-KR" sz="100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Energy</a:t>
                </a:r>
                <a:endParaRPr lang="ko-KR" altLang="en-US" sz="8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80" name="직사각형 79"/>
              <p:cNvSpPr/>
              <p:nvPr/>
            </p:nvSpPr>
            <p:spPr>
              <a:xfrm>
                <a:off x="3039939" y="1060256"/>
                <a:ext cx="87787" cy="51652"/>
              </a:xfrm>
              <a:prstGeom prst="rect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grpSp>
          <p:nvGrpSpPr>
            <p:cNvPr id="70" name="그룹 69"/>
            <p:cNvGrpSpPr/>
            <p:nvPr/>
          </p:nvGrpSpPr>
          <p:grpSpPr>
            <a:xfrm>
              <a:off x="3215120" y="1006946"/>
              <a:ext cx="1048762" cy="160066"/>
              <a:chOff x="3195058" y="1006946"/>
              <a:chExt cx="1048762" cy="160066"/>
            </a:xfrm>
          </p:grpSpPr>
          <p:sp>
            <p:nvSpPr>
              <p:cNvPr id="77" name="직사각형 76"/>
              <p:cNvSpPr/>
              <p:nvPr/>
            </p:nvSpPr>
            <p:spPr>
              <a:xfrm>
                <a:off x="3195058" y="1006946"/>
                <a:ext cx="682898" cy="1600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</a:bodyPr>
              <a:lstStyle/>
              <a:p>
                <a:pPr>
                  <a:buClr>
                    <a:srgbClr val="1574B7"/>
                  </a:buClr>
                </a:pPr>
                <a:r>
                  <a:rPr lang="en-US" altLang="ko-KR" sz="100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Financials</a:t>
                </a:r>
                <a:endParaRPr lang="ko-KR" altLang="en-US" sz="8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78" name="직사각형 77"/>
              <p:cNvSpPr/>
              <p:nvPr/>
            </p:nvSpPr>
            <p:spPr>
              <a:xfrm>
                <a:off x="4156031" y="1060256"/>
                <a:ext cx="87789" cy="51652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grpSp>
          <p:nvGrpSpPr>
            <p:cNvPr id="71" name="그룹 70"/>
            <p:cNvGrpSpPr/>
            <p:nvPr/>
          </p:nvGrpSpPr>
          <p:grpSpPr>
            <a:xfrm>
              <a:off x="4330587" y="1006946"/>
              <a:ext cx="1069838" cy="160066"/>
              <a:chOff x="4188650" y="1006946"/>
              <a:chExt cx="1069838" cy="160066"/>
            </a:xfrm>
          </p:grpSpPr>
          <p:sp>
            <p:nvSpPr>
              <p:cNvPr id="75" name="직사각형 74"/>
              <p:cNvSpPr/>
              <p:nvPr/>
            </p:nvSpPr>
            <p:spPr>
              <a:xfrm>
                <a:off x="4188650" y="1006946"/>
                <a:ext cx="719861" cy="1600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</a:bodyPr>
              <a:lstStyle/>
              <a:p>
                <a:pPr>
                  <a:buClr>
                    <a:srgbClr val="1574B7"/>
                  </a:buClr>
                </a:pPr>
                <a:r>
                  <a:rPr lang="en-US" altLang="ko-KR" sz="100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Industrials</a:t>
                </a:r>
                <a:endParaRPr lang="ko-KR" altLang="en-US" sz="8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76" name="직사각형 75"/>
              <p:cNvSpPr/>
              <p:nvPr/>
            </p:nvSpPr>
            <p:spPr>
              <a:xfrm>
                <a:off x="5170701" y="1060256"/>
                <a:ext cx="87787" cy="51652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grpSp>
          <p:nvGrpSpPr>
            <p:cNvPr id="72" name="그룹 71"/>
            <p:cNvGrpSpPr/>
            <p:nvPr/>
          </p:nvGrpSpPr>
          <p:grpSpPr>
            <a:xfrm>
              <a:off x="2165972" y="1006946"/>
              <a:ext cx="3496255" cy="160066"/>
              <a:chOff x="1967105" y="1006946"/>
              <a:chExt cx="3496255" cy="160066"/>
            </a:xfrm>
          </p:grpSpPr>
          <p:sp>
            <p:nvSpPr>
              <p:cNvPr id="73" name="직사각형 72"/>
              <p:cNvSpPr/>
              <p:nvPr/>
            </p:nvSpPr>
            <p:spPr>
              <a:xfrm>
                <a:off x="5229891" y="1006946"/>
                <a:ext cx="233469" cy="1600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</a:bodyPr>
              <a:lstStyle/>
              <a:p>
                <a:pPr>
                  <a:buClr>
                    <a:srgbClr val="1574B7"/>
                  </a:buClr>
                </a:pPr>
                <a:r>
                  <a:rPr lang="en-US" altLang="ko-KR" sz="100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ICT</a:t>
                </a:r>
                <a:endParaRPr lang="ko-KR" altLang="en-US" sz="8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74" name="직사각형 73"/>
              <p:cNvSpPr/>
              <p:nvPr/>
            </p:nvSpPr>
            <p:spPr>
              <a:xfrm>
                <a:off x="1967105" y="1060256"/>
                <a:ext cx="87789" cy="51652"/>
              </a:xfrm>
              <a:prstGeom prst="rect">
                <a:avLst/>
              </a:prstGeom>
              <a:solidFill>
                <a:srgbClr val="00526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</p:grpSp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236E7D-FB35-4D75-92A5-5D42865B9399}" type="slidenum">
              <a:rPr lang="ko-KR" altLang="en-US" smtClean="0"/>
              <a:pPr/>
              <a:t>12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7512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9" name="직선 연결선 148"/>
          <p:cNvCxnSpPr/>
          <p:nvPr/>
        </p:nvCxnSpPr>
        <p:spPr>
          <a:xfrm>
            <a:off x="0" y="443320"/>
            <a:ext cx="7785463" cy="0"/>
          </a:xfrm>
          <a:prstGeom prst="line">
            <a:avLst/>
          </a:prstGeom>
          <a:ln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75000"/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한쪽 모서리가 잘린 사각형 84"/>
          <p:cNvSpPr/>
          <p:nvPr/>
        </p:nvSpPr>
        <p:spPr>
          <a:xfrm rot="5400000">
            <a:off x="4280669" y="-3829913"/>
            <a:ext cx="582671" cy="9144000"/>
          </a:xfrm>
          <a:prstGeom prst="snip1Rect">
            <a:avLst>
              <a:gd name="adj" fmla="val 31876"/>
            </a:avLst>
          </a:prstGeom>
          <a:blipFill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  <a:lum bright="-13000"/>
            </a:blip>
            <a:srcRect/>
            <a:stretch>
              <a:fillRect l="-63861" r="-57924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바탕체 Medium"/>
              <a:ea typeface="KoPub돋움체 Medium"/>
              <a:cs typeface="+mn-cs"/>
            </a:endParaRPr>
          </a:p>
        </p:txBody>
      </p:sp>
      <p:sp>
        <p:nvSpPr>
          <p:cNvPr id="226" name="TextBox 225"/>
          <p:cNvSpPr txBox="1"/>
          <p:nvPr/>
        </p:nvSpPr>
        <p:spPr>
          <a:xfrm>
            <a:off x="32445" y="510580"/>
            <a:ext cx="576842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4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파이프라인과 플랫폼 경제</a:t>
            </a:r>
            <a:endParaRPr kumimoji="0" lang="en-US" altLang="ko-KR" sz="2400" b="0" i="0" u="none" strike="noStrike" kern="1200" cap="none" spc="-150" normalizeH="0" baseline="0" noProof="0" dirty="0" smtClean="0">
              <a:ln>
                <a:solidFill>
                  <a:srgbClr val="4F81BD">
                    <a:shade val="50000"/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63500" algn="ctr" rotWithShape="0">
                  <a:prstClr val="black">
                    <a:alpha val="73000"/>
                  </a:prstClr>
                </a:outerShdw>
              </a:effectLst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91" name="제목 1"/>
          <p:cNvSpPr txBox="1">
            <a:spLocks/>
          </p:cNvSpPr>
          <p:nvPr/>
        </p:nvSpPr>
        <p:spPr>
          <a:xfrm>
            <a:off x="549077" y="44624"/>
            <a:ext cx="3666068" cy="369332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</a:t>
            </a:r>
            <a:r>
              <a:rPr lang="ko-KR" altLang="en-US" sz="2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차 산업혁명으로 인한 변화 전망</a:t>
            </a:r>
            <a:endParaRPr kumimoji="0" lang="en-US" altLang="ko-KR" sz="2400" b="0" i="0" u="none" strike="noStrike" kern="1200" cap="none" spc="-150" normalizeH="0" baseline="0" noProof="0" dirty="0">
              <a:ln>
                <a:solidFill>
                  <a:srgbClr val="4F81BD">
                    <a:shade val="50000"/>
                    <a:alpha val="0"/>
                  </a:srgbClr>
                </a:solidFill>
              </a:ln>
              <a:solidFill>
                <a:schemeClr val="bg1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1" name="object 23"/>
          <p:cNvSpPr/>
          <p:nvPr/>
        </p:nvSpPr>
        <p:spPr>
          <a:xfrm>
            <a:off x="5231891" y="5940644"/>
            <a:ext cx="2514600" cy="429895"/>
          </a:xfrm>
          <a:custGeom>
            <a:avLst/>
            <a:gdLst/>
            <a:ahLst/>
            <a:cxnLst/>
            <a:rect l="l" t="t" r="r" b="b"/>
            <a:pathLst>
              <a:path w="2514600" h="429895">
                <a:moveTo>
                  <a:pt x="2442972" y="0"/>
                </a:moveTo>
                <a:lnTo>
                  <a:pt x="71628" y="0"/>
                </a:lnTo>
                <a:lnTo>
                  <a:pt x="43746" y="5628"/>
                </a:lnTo>
                <a:lnTo>
                  <a:pt x="20978" y="20978"/>
                </a:lnTo>
                <a:lnTo>
                  <a:pt x="5628" y="43746"/>
                </a:lnTo>
                <a:lnTo>
                  <a:pt x="0" y="71628"/>
                </a:lnTo>
                <a:lnTo>
                  <a:pt x="0" y="358140"/>
                </a:lnTo>
                <a:lnTo>
                  <a:pt x="5628" y="386021"/>
                </a:lnTo>
                <a:lnTo>
                  <a:pt x="20978" y="408789"/>
                </a:lnTo>
                <a:lnTo>
                  <a:pt x="43746" y="424139"/>
                </a:lnTo>
                <a:lnTo>
                  <a:pt x="71628" y="429768"/>
                </a:lnTo>
                <a:lnTo>
                  <a:pt x="2442972" y="429768"/>
                </a:lnTo>
                <a:lnTo>
                  <a:pt x="2470853" y="424139"/>
                </a:lnTo>
                <a:lnTo>
                  <a:pt x="2493621" y="408789"/>
                </a:lnTo>
                <a:lnTo>
                  <a:pt x="2508971" y="386021"/>
                </a:lnTo>
                <a:lnTo>
                  <a:pt x="2514600" y="358140"/>
                </a:lnTo>
                <a:lnTo>
                  <a:pt x="2514600" y="71628"/>
                </a:lnTo>
                <a:lnTo>
                  <a:pt x="2508971" y="43746"/>
                </a:lnTo>
                <a:lnTo>
                  <a:pt x="2493621" y="20978"/>
                </a:lnTo>
                <a:lnTo>
                  <a:pt x="2470853" y="5628"/>
                </a:lnTo>
                <a:lnTo>
                  <a:pt x="2442972" y="0"/>
                </a:lnTo>
                <a:close/>
              </a:path>
            </a:pathLst>
          </a:custGeom>
          <a:solidFill>
            <a:srgbClr val="CC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4"/>
          <p:cNvSpPr/>
          <p:nvPr/>
        </p:nvSpPr>
        <p:spPr>
          <a:xfrm>
            <a:off x="5231891" y="5940402"/>
            <a:ext cx="2514600" cy="429895"/>
          </a:xfrm>
          <a:custGeom>
            <a:avLst/>
            <a:gdLst/>
            <a:ahLst/>
            <a:cxnLst/>
            <a:rect l="l" t="t" r="r" b="b"/>
            <a:pathLst>
              <a:path w="2514600" h="429895">
                <a:moveTo>
                  <a:pt x="0" y="71628"/>
                </a:moveTo>
                <a:lnTo>
                  <a:pt x="5628" y="43746"/>
                </a:lnTo>
                <a:lnTo>
                  <a:pt x="20978" y="20978"/>
                </a:lnTo>
                <a:lnTo>
                  <a:pt x="43746" y="5628"/>
                </a:lnTo>
                <a:lnTo>
                  <a:pt x="71628" y="0"/>
                </a:lnTo>
                <a:lnTo>
                  <a:pt x="2442972" y="0"/>
                </a:lnTo>
                <a:lnTo>
                  <a:pt x="2470853" y="5628"/>
                </a:lnTo>
                <a:lnTo>
                  <a:pt x="2493621" y="20978"/>
                </a:lnTo>
                <a:lnTo>
                  <a:pt x="2508971" y="43746"/>
                </a:lnTo>
                <a:lnTo>
                  <a:pt x="2514600" y="71628"/>
                </a:lnTo>
                <a:lnTo>
                  <a:pt x="2514600" y="358140"/>
                </a:lnTo>
                <a:lnTo>
                  <a:pt x="2508971" y="386021"/>
                </a:lnTo>
                <a:lnTo>
                  <a:pt x="2493621" y="408789"/>
                </a:lnTo>
                <a:lnTo>
                  <a:pt x="2470853" y="424139"/>
                </a:lnTo>
                <a:lnTo>
                  <a:pt x="2442972" y="429768"/>
                </a:lnTo>
                <a:lnTo>
                  <a:pt x="71628" y="429768"/>
                </a:lnTo>
                <a:lnTo>
                  <a:pt x="43746" y="424139"/>
                </a:lnTo>
                <a:lnTo>
                  <a:pt x="20978" y="408789"/>
                </a:lnTo>
                <a:lnTo>
                  <a:pt x="5628" y="386021"/>
                </a:lnTo>
                <a:lnTo>
                  <a:pt x="0" y="358140"/>
                </a:lnTo>
                <a:lnTo>
                  <a:pt x="0" y="71628"/>
                </a:lnTo>
                <a:close/>
              </a:path>
            </a:pathLst>
          </a:cu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5"/>
          <p:cNvSpPr txBox="1"/>
          <p:nvPr/>
        </p:nvSpPr>
        <p:spPr>
          <a:xfrm>
            <a:off x="5669991" y="6053111"/>
            <a:ext cx="1638300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b="1" spc="-45" dirty="0">
                <a:latin typeface="Arial"/>
                <a:cs typeface="Arial"/>
              </a:rPr>
              <a:t>VALUE</a:t>
            </a:r>
            <a:r>
              <a:rPr sz="1450" b="1" spc="85" dirty="0">
                <a:latin typeface="Arial"/>
                <a:cs typeface="Arial"/>
              </a:rPr>
              <a:t> </a:t>
            </a:r>
            <a:r>
              <a:rPr sz="1450" b="1" spc="-15" dirty="0">
                <a:latin typeface="Arial"/>
                <a:cs typeface="Arial"/>
              </a:rPr>
              <a:t>NETWORK</a:t>
            </a:r>
            <a:endParaRPr sz="1450">
              <a:latin typeface="Arial"/>
              <a:cs typeface="Arial"/>
            </a:endParaRPr>
          </a:p>
        </p:txBody>
      </p:sp>
      <p:sp>
        <p:nvSpPr>
          <p:cNvPr id="24" name="object 26"/>
          <p:cNvSpPr/>
          <p:nvPr/>
        </p:nvSpPr>
        <p:spPr>
          <a:xfrm>
            <a:off x="465581" y="2159915"/>
            <a:ext cx="2941320" cy="3789045"/>
          </a:xfrm>
          <a:custGeom>
            <a:avLst/>
            <a:gdLst/>
            <a:ahLst/>
            <a:cxnLst/>
            <a:rect l="l" t="t" r="r" b="b"/>
            <a:pathLst>
              <a:path w="2941320" h="3789045">
                <a:moveTo>
                  <a:pt x="0" y="490232"/>
                </a:moveTo>
                <a:lnTo>
                  <a:pt x="2244" y="443019"/>
                </a:lnTo>
                <a:lnTo>
                  <a:pt x="8839" y="397076"/>
                </a:lnTo>
                <a:lnTo>
                  <a:pt x="19580" y="352608"/>
                </a:lnTo>
                <a:lnTo>
                  <a:pt x="34262" y="309820"/>
                </a:lnTo>
                <a:lnTo>
                  <a:pt x="52679" y="268919"/>
                </a:lnTo>
                <a:lnTo>
                  <a:pt x="74625" y="230109"/>
                </a:lnTo>
                <a:lnTo>
                  <a:pt x="99895" y="193597"/>
                </a:lnTo>
                <a:lnTo>
                  <a:pt x="128284" y="159587"/>
                </a:lnTo>
                <a:lnTo>
                  <a:pt x="159587" y="128284"/>
                </a:lnTo>
                <a:lnTo>
                  <a:pt x="193597" y="99895"/>
                </a:lnTo>
                <a:lnTo>
                  <a:pt x="230109" y="74625"/>
                </a:lnTo>
                <a:lnTo>
                  <a:pt x="268919" y="52679"/>
                </a:lnTo>
                <a:lnTo>
                  <a:pt x="309820" y="34262"/>
                </a:lnTo>
                <a:lnTo>
                  <a:pt x="352608" y="19580"/>
                </a:lnTo>
                <a:lnTo>
                  <a:pt x="397076" y="8839"/>
                </a:lnTo>
                <a:lnTo>
                  <a:pt x="443019" y="2244"/>
                </a:lnTo>
                <a:lnTo>
                  <a:pt x="490232" y="0"/>
                </a:lnTo>
                <a:lnTo>
                  <a:pt x="2451087" y="0"/>
                </a:lnTo>
                <a:lnTo>
                  <a:pt x="2498300" y="2244"/>
                </a:lnTo>
                <a:lnTo>
                  <a:pt x="2544243" y="8839"/>
                </a:lnTo>
                <a:lnTo>
                  <a:pt x="2588711" y="19580"/>
                </a:lnTo>
                <a:lnTo>
                  <a:pt x="2631499" y="34262"/>
                </a:lnTo>
                <a:lnTo>
                  <a:pt x="2672400" y="52679"/>
                </a:lnTo>
                <a:lnTo>
                  <a:pt x="2711210" y="74625"/>
                </a:lnTo>
                <a:lnTo>
                  <a:pt x="2747722" y="99895"/>
                </a:lnTo>
                <a:lnTo>
                  <a:pt x="2781732" y="128284"/>
                </a:lnTo>
                <a:lnTo>
                  <a:pt x="2813035" y="159587"/>
                </a:lnTo>
                <a:lnTo>
                  <a:pt x="2841424" y="193597"/>
                </a:lnTo>
                <a:lnTo>
                  <a:pt x="2866694" y="230109"/>
                </a:lnTo>
                <a:lnTo>
                  <a:pt x="2888640" y="268919"/>
                </a:lnTo>
                <a:lnTo>
                  <a:pt x="2907057" y="309820"/>
                </a:lnTo>
                <a:lnTo>
                  <a:pt x="2921739" y="352608"/>
                </a:lnTo>
                <a:lnTo>
                  <a:pt x="2932480" y="397076"/>
                </a:lnTo>
                <a:lnTo>
                  <a:pt x="2939075" y="443019"/>
                </a:lnTo>
                <a:lnTo>
                  <a:pt x="2941320" y="490232"/>
                </a:lnTo>
                <a:lnTo>
                  <a:pt x="2941320" y="3298431"/>
                </a:lnTo>
                <a:lnTo>
                  <a:pt x="2939075" y="3345644"/>
                </a:lnTo>
                <a:lnTo>
                  <a:pt x="2932480" y="3391587"/>
                </a:lnTo>
                <a:lnTo>
                  <a:pt x="2921739" y="3436055"/>
                </a:lnTo>
                <a:lnTo>
                  <a:pt x="2907057" y="3478843"/>
                </a:lnTo>
                <a:lnTo>
                  <a:pt x="2888640" y="3519744"/>
                </a:lnTo>
                <a:lnTo>
                  <a:pt x="2866694" y="3558554"/>
                </a:lnTo>
                <a:lnTo>
                  <a:pt x="2841424" y="3595066"/>
                </a:lnTo>
                <a:lnTo>
                  <a:pt x="2813035" y="3629076"/>
                </a:lnTo>
                <a:lnTo>
                  <a:pt x="2781732" y="3660379"/>
                </a:lnTo>
                <a:lnTo>
                  <a:pt x="2747722" y="3688768"/>
                </a:lnTo>
                <a:lnTo>
                  <a:pt x="2711210" y="3714038"/>
                </a:lnTo>
                <a:lnTo>
                  <a:pt x="2672400" y="3735984"/>
                </a:lnTo>
                <a:lnTo>
                  <a:pt x="2631499" y="3754401"/>
                </a:lnTo>
                <a:lnTo>
                  <a:pt x="2588711" y="3769083"/>
                </a:lnTo>
                <a:lnTo>
                  <a:pt x="2544243" y="3779824"/>
                </a:lnTo>
                <a:lnTo>
                  <a:pt x="2498300" y="3786419"/>
                </a:lnTo>
                <a:lnTo>
                  <a:pt x="2451087" y="3788664"/>
                </a:lnTo>
                <a:lnTo>
                  <a:pt x="490232" y="3788664"/>
                </a:lnTo>
                <a:lnTo>
                  <a:pt x="443019" y="3786419"/>
                </a:lnTo>
                <a:lnTo>
                  <a:pt x="397076" y="3779824"/>
                </a:lnTo>
                <a:lnTo>
                  <a:pt x="352608" y="3769083"/>
                </a:lnTo>
                <a:lnTo>
                  <a:pt x="309820" y="3754401"/>
                </a:lnTo>
                <a:lnTo>
                  <a:pt x="268919" y="3735984"/>
                </a:lnTo>
                <a:lnTo>
                  <a:pt x="230109" y="3714038"/>
                </a:lnTo>
                <a:lnTo>
                  <a:pt x="193597" y="3688768"/>
                </a:lnTo>
                <a:lnTo>
                  <a:pt x="159587" y="3660379"/>
                </a:lnTo>
                <a:lnTo>
                  <a:pt x="128284" y="3629076"/>
                </a:lnTo>
                <a:lnTo>
                  <a:pt x="99895" y="3595066"/>
                </a:lnTo>
                <a:lnTo>
                  <a:pt x="74625" y="3558554"/>
                </a:lnTo>
                <a:lnTo>
                  <a:pt x="52679" y="3519744"/>
                </a:lnTo>
                <a:lnTo>
                  <a:pt x="34262" y="3478843"/>
                </a:lnTo>
                <a:lnTo>
                  <a:pt x="19580" y="3436055"/>
                </a:lnTo>
                <a:lnTo>
                  <a:pt x="8839" y="3391587"/>
                </a:lnTo>
                <a:lnTo>
                  <a:pt x="2244" y="3345644"/>
                </a:lnTo>
                <a:lnTo>
                  <a:pt x="0" y="3298431"/>
                </a:lnTo>
                <a:lnTo>
                  <a:pt x="0" y="490232"/>
                </a:lnTo>
                <a:close/>
              </a:path>
            </a:pathLst>
          </a:custGeom>
          <a:ln w="25907">
            <a:solidFill>
              <a:srgbClr val="2D2D8A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7"/>
          <p:cNvSpPr/>
          <p:nvPr/>
        </p:nvSpPr>
        <p:spPr>
          <a:xfrm>
            <a:off x="1478280" y="2262784"/>
            <a:ext cx="914400" cy="3383279"/>
          </a:xfrm>
          <a:custGeom>
            <a:avLst/>
            <a:gdLst/>
            <a:ahLst/>
            <a:cxnLst/>
            <a:rect l="l" t="t" r="r" b="b"/>
            <a:pathLst>
              <a:path w="914400" h="3383279">
                <a:moveTo>
                  <a:pt x="685800" y="0"/>
                </a:moveTo>
                <a:lnTo>
                  <a:pt x="228600" y="0"/>
                </a:lnTo>
                <a:lnTo>
                  <a:pt x="228600" y="28575"/>
                </a:lnTo>
                <a:lnTo>
                  <a:pt x="685800" y="28575"/>
                </a:lnTo>
                <a:lnTo>
                  <a:pt x="685800" y="0"/>
                </a:lnTo>
                <a:close/>
              </a:path>
              <a:path w="914400" h="3383279">
                <a:moveTo>
                  <a:pt x="685800" y="57150"/>
                </a:moveTo>
                <a:lnTo>
                  <a:pt x="228600" y="57150"/>
                </a:lnTo>
                <a:lnTo>
                  <a:pt x="228600" y="114300"/>
                </a:lnTo>
                <a:lnTo>
                  <a:pt x="685800" y="114300"/>
                </a:lnTo>
                <a:lnTo>
                  <a:pt x="685800" y="57150"/>
                </a:lnTo>
                <a:close/>
              </a:path>
              <a:path w="914400" h="3383279">
                <a:moveTo>
                  <a:pt x="914400" y="2926080"/>
                </a:moveTo>
                <a:lnTo>
                  <a:pt x="0" y="2926080"/>
                </a:lnTo>
                <a:lnTo>
                  <a:pt x="457200" y="3383280"/>
                </a:lnTo>
                <a:lnTo>
                  <a:pt x="914400" y="2926080"/>
                </a:lnTo>
                <a:close/>
              </a:path>
              <a:path w="914400" h="3383279">
                <a:moveTo>
                  <a:pt x="685800" y="142875"/>
                </a:moveTo>
                <a:lnTo>
                  <a:pt x="228600" y="142875"/>
                </a:lnTo>
                <a:lnTo>
                  <a:pt x="228600" y="2926080"/>
                </a:lnTo>
                <a:lnTo>
                  <a:pt x="685800" y="2926080"/>
                </a:lnTo>
                <a:lnTo>
                  <a:pt x="685800" y="142875"/>
                </a:lnTo>
                <a:close/>
              </a:path>
            </a:pathLst>
          </a:custGeom>
          <a:solidFill>
            <a:srgbClr val="D1D1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8"/>
          <p:cNvSpPr/>
          <p:nvPr/>
        </p:nvSpPr>
        <p:spPr>
          <a:xfrm>
            <a:off x="1792223" y="2718461"/>
            <a:ext cx="236220" cy="2254250"/>
          </a:xfrm>
          <a:custGeom>
            <a:avLst/>
            <a:gdLst/>
            <a:ahLst/>
            <a:cxnLst/>
            <a:rect l="l" t="t" r="r" b="b"/>
            <a:pathLst>
              <a:path w="236219" h="2254250">
                <a:moveTo>
                  <a:pt x="196850" y="0"/>
                </a:moveTo>
                <a:lnTo>
                  <a:pt x="39369" y="0"/>
                </a:lnTo>
                <a:lnTo>
                  <a:pt x="24045" y="3094"/>
                </a:lnTo>
                <a:lnTo>
                  <a:pt x="11531" y="11531"/>
                </a:lnTo>
                <a:lnTo>
                  <a:pt x="3094" y="24045"/>
                </a:lnTo>
                <a:lnTo>
                  <a:pt x="0" y="39369"/>
                </a:lnTo>
                <a:lnTo>
                  <a:pt x="0" y="2214626"/>
                </a:lnTo>
                <a:lnTo>
                  <a:pt x="3094" y="2229950"/>
                </a:lnTo>
                <a:lnTo>
                  <a:pt x="11531" y="2242464"/>
                </a:lnTo>
                <a:lnTo>
                  <a:pt x="24045" y="2250901"/>
                </a:lnTo>
                <a:lnTo>
                  <a:pt x="39369" y="2253996"/>
                </a:lnTo>
                <a:lnTo>
                  <a:pt x="196850" y="2253996"/>
                </a:lnTo>
                <a:lnTo>
                  <a:pt x="212174" y="2250901"/>
                </a:lnTo>
                <a:lnTo>
                  <a:pt x="224688" y="2242464"/>
                </a:lnTo>
                <a:lnTo>
                  <a:pt x="233125" y="2229950"/>
                </a:lnTo>
                <a:lnTo>
                  <a:pt x="236220" y="2214626"/>
                </a:lnTo>
                <a:lnTo>
                  <a:pt x="236220" y="39370"/>
                </a:lnTo>
                <a:lnTo>
                  <a:pt x="233125" y="24045"/>
                </a:lnTo>
                <a:lnTo>
                  <a:pt x="224688" y="11531"/>
                </a:lnTo>
                <a:lnTo>
                  <a:pt x="212174" y="3094"/>
                </a:lnTo>
                <a:lnTo>
                  <a:pt x="19685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9"/>
          <p:cNvSpPr/>
          <p:nvPr/>
        </p:nvSpPr>
        <p:spPr>
          <a:xfrm>
            <a:off x="1792223" y="2718461"/>
            <a:ext cx="236220" cy="2254250"/>
          </a:xfrm>
          <a:custGeom>
            <a:avLst/>
            <a:gdLst/>
            <a:ahLst/>
            <a:cxnLst/>
            <a:rect l="l" t="t" r="r" b="b"/>
            <a:pathLst>
              <a:path w="236219" h="2254250">
                <a:moveTo>
                  <a:pt x="196850" y="0"/>
                </a:moveTo>
                <a:lnTo>
                  <a:pt x="212174" y="3094"/>
                </a:lnTo>
                <a:lnTo>
                  <a:pt x="224688" y="11531"/>
                </a:lnTo>
                <a:lnTo>
                  <a:pt x="233125" y="24045"/>
                </a:lnTo>
                <a:lnTo>
                  <a:pt x="236220" y="39370"/>
                </a:lnTo>
                <a:lnTo>
                  <a:pt x="236220" y="2214626"/>
                </a:lnTo>
                <a:lnTo>
                  <a:pt x="233125" y="2229950"/>
                </a:lnTo>
                <a:lnTo>
                  <a:pt x="224688" y="2242464"/>
                </a:lnTo>
                <a:lnTo>
                  <a:pt x="212174" y="2250901"/>
                </a:lnTo>
                <a:lnTo>
                  <a:pt x="196850" y="2253996"/>
                </a:lnTo>
                <a:lnTo>
                  <a:pt x="39369" y="2253996"/>
                </a:lnTo>
                <a:lnTo>
                  <a:pt x="24045" y="2250901"/>
                </a:lnTo>
                <a:lnTo>
                  <a:pt x="11531" y="2242464"/>
                </a:lnTo>
                <a:lnTo>
                  <a:pt x="3094" y="2229950"/>
                </a:lnTo>
                <a:lnTo>
                  <a:pt x="0" y="2214626"/>
                </a:lnTo>
                <a:lnTo>
                  <a:pt x="0" y="39370"/>
                </a:lnTo>
                <a:lnTo>
                  <a:pt x="3094" y="24045"/>
                </a:lnTo>
                <a:lnTo>
                  <a:pt x="11531" y="11531"/>
                </a:lnTo>
                <a:lnTo>
                  <a:pt x="24045" y="3094"/>
                </a:lnTo>
                <a:lnTo>
                  <a:pt x="39369" y="0"/>
                </a:lnTo>
                <a:lnTo>
                  <a:pt x="196850" y="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30"/>
          <p:cNvSpPr txBox="1"/>
          <p:nvPr/>
        </p:nvSpPr>
        <p:spPr>
          <a:xfrm>
            <a:off x="1788445" y="2724556"/>
            <a:ext cx="246221" cy="224218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vert" wrap="square" lIns="0" tIns="12065" rIns="0" bIns="0" rtlCol="0">
            <a:spAutoFit/>
          </a:bodyPr>
          <a:lstStyle/>
          <a:p>
            <a:pPr marL="621665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chemeClr val="tx1"/>
                </a:solidFill>
                <a:latin typeface="Malgun Gothic"/>
                <a:cs typeface="Malgun Gothic"/>
              </a:rPr>
              <a:t>A-B-C-D-E</a:t>
            </a:r>
            <a:endParaRPr sz="1600" dirty="0">
              <a:solidFill>
                <a:schemeClr val="tx1"/>
              </a:solidFill>
              <a:latin typeface="Malgun Gothic"/>
              <a:cs typeface="Malgun Gothic"/>
            </a:endParaRPr>
          </a:p>
        </p:txBody>
      </p:sp>
      <p:sp>
        <p:nvSpPr>
          <p:cNvPr id="29" name="object 31"/>
          <p:cNvSpPr/>
          <p:nvPr/>
        </p:nvSpPr>
        <p:spPr>
          <a:xfrm>
            <a:off x="2398776" y="2262784"/>
            <a:ext cx="916305" cy="3383279"/>
          </a:xfrm>
          <a:custGeom>
            <a:avLst/>
            <a:gdLst/>
            <a:ahLst/>
            <a:cxnLst/>
            <a:rect l="l" t="t" r="r" b="b"/>
            <a:pathLst>
              <a:path w="916304" h="3383279">
                <a:moveTo>
                  <a:pt x="686943" y="0"/>
                </a:moveTo>
                <a:lnTo>
                  <a:pt x="228981" y="0"/>
                </a:lnTo>
                <a:lnTo>
                  <a:pt x="228981" y="28625"/>
                </a:lnTo>
                <a:lnTo>
                  <a:pt x="686943" y="28625"/>
                </a:lnTo>
                <a:lnTo>
                  <a:pt x="686943" y="0"/>
                </a:lnTo>
                <a:close/>
              </a:path>
              <a:path w="916304" h="3383279">
                <a:moveTo>
                  <a:pt x="686943" y="57251"/>
                </a:moveTo>
                <a:lnTo>
                  <a:pt x="228981" y="57251"/>
                </a:lnTo>
                <a:lnTo>
                  <a:pt x="228981" y="114490"/>
                </a:lnTo>
                <a:lnTo>
                  <a:pt x="686943" y="114490"/>
                </a:lnTo>
                <a:lnTo>
                  <a:pt x="686943" y="57251"/>
                </a:lnTo>
                <a:close/>
              </a:path>
              <a:path w="916304" h="3383279">
                <a:moveTo>
                  <a:pt x="915924" y="2925318"/>
                </a:moveTo>
                <a:lnTo>
                  <a:pt x="0" y="2925318"/>
                </a:lnTo>
                <a:lnTo>
                  <a:pt x="457962" y="3383280"/>
                </a:lnTo>
                <a:lnTo>
                  <a:pt x="915924" y="2925318"/>
                </a:lnTo>
                <a:close/>
              </a:path>
              <a:path w="916304" h="3383279">
                <a:moveTo>
                  <a:pt x="686943" y="143116"/>
                </a:moveTo>
                <a:lnTo>
                  <a:pt x="228981" y="143116"/>
                </a:lnTo>
                <a:lnTo>
                  <a:pt x="228981" y="2925318"/>
                </a:lnTo>
                <a:lnTo>
                  <a:pt x="686943" y="2925318"/>
                </a:lnTo>
                <a:lnTo>
                  <a:pt x="686943" y="143116"/>
                </a:lnTo>
                <a:close/>
              </a:path>
            </a:pathLst>
          </a:custGeom>
          <a:solidFill>
            <a:srgbClr val="D1D1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2"/>
          <p:cNvSpPr/>
          <p:nvPr/>
        </p:nvSpPr>
        <p:spPr>
          <a:xfrm>
            <a:off x="2746248" y="2730652"/>
            <a:ext cx="236220" cy="2254250"/>
          </a:xfrm>
          <a:custGeom>
            <a:avLst/>
            <a:gdLst/>
            <a:ahLst/>
            <a:cxnLst/>
            <a:rect l="l" t="t" r="r" b="b"/>
            <a:pathLst>
              <a:path w="236219" h="2254250">
                <a:moveTo>
                  <a:pt x="196850" y="0"/>
                </a:moveTo>
                <a:lnTo>
                  <a:pt x="39369" y="0"/>
                </a:lnTo>
                <a:lnTo>
                  <a:pt x="24045" y="3094"/>
                </a:lnTo>
                <a:lnTo>
                  <a:pt x="11531" y="11531"/>
                </a:lnTo>
                <a:lnTo>
                  <a:pt x="3094" y="24045"/>
                </a:lnTo>
                <a:lnTo>
                  <a:pt x="0" y="39369"/>
                </a:lnTo>
                <a:lnTo>
                  <a:pt x="0" y="2214626"/>
                </a:lnTo>
                <a:lnTo>
                  <a:pt x="3094" y="2229950"/>
                </a:lnTo>
                <a:lnTo>
                  <a:pt x="11531" y="2242464"/>
                </a:lnTo>
                <a:lnTo>
                  <a:pt x="24045" y="2250901"/>
                </a:lnTo>
                <a:lnTo>
                  <a:pt x="39369" y="2253996"/>
                </a:lnTo>
                <a:lnTo>
                  <a:pt x="196850" y="2253996"/>
                </a:lnTo>
                <a:lnTo>
                  <a:pt x="212174" y="2250901"/>
                </a:lnTo>
                <a:lnTo>
                  <a:pt x="224688" y="2242464"/>
                </a:lnTo>
                <a:lnTo>
                  <a:pt x="233125" y="2229950"/>
                </a:lnTo>
                <a:lnTo>
                  <a:pt x="236220" y="2214626"/>
                </a:lnTo>
                <a:lnTo>
                  <a:pt x="236220" y="39370"/>
                </a:lnTo>
                <a:lnTo>
                  <a:pt x="233125" y="24045"/>
                </a:lnTo>
                <a:lnTo>
                  <a:pt x="224688" y="11531"/>
                </a:lnTo>
                <a:lnTo>
                  <a:pt x="212174" y="3094"/>
                </a:lnTo>
                <a:lnTo>
                  <a:pt x="196850" y="0"/>
                </a:lnTo>
                <a:close/>
              </a:path>
            </a:pathLst>
          </a:cu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3"/>
          <p:cNvSpPr/>
          <p:nvPr/>
        </p:nvSpPr>
        <p:spPr>
          <a:xfrm>
            <a:off x="2746248" y="2730652"/>
            <a:ext cx="236220" cy="2254250"/>
          </a:xfrm>
          <a:custGeom>
            <a:avLst/>
            <a:gdLst/>
            <a:ahLst/>
            <a:cxnLst/>
            <a:rect l="l" t="t" r="r" b="b"/>
            <a:pathLst>
              <a:path w="236219" h="2254250">
                <a:moveTo>
                  <a:pt x="196850" y="0"/>
                </a:moveTo>
                <a:lnTo>
                  <a:pt x="212174" y="3094"/>
                </a:lnTo>
                <a:lnTo>
                  <a:pt x="224688" y="11531"/>
                </a:lnTo>
                <a:lnTo>
                  <a:pt x="233125" y="24045"/>
                </a:lnTo>
                <a:lnTo>
                  <a:pt x="236220" y="39370"/>
                </a:lnTo>
                <a:lnTo>
                  <a:pt x="236220" y="2214626"/>
                </a:lnTo>
                <a:lnTo>
                  <a:pt x="233125" y="2229950"/>
                </a:lnTo>
                <a:lnTo>
                  <a:pt x="224688" y="2242464"/>
                </a:lnTo>
                <a:lnTo>
                  <a:pt x="212174" y="2250901"/>
                </a:lnTo>
                <a:lnTo>
                  <a:pt x="196850" y="2253996"/>
                </a:lnTo>
                <a:lnTo>
                  <a:pt x="39369" y="2253996"/>
                </a:lnTo>
                <a:lnTo>
                  <a:pt x="24045" y="2250901"/>
                </a:lnTo>
                <a:lnTo>
                  <a:pt x="11531" y="2242464"/>
                </a:lnTo>
                <a:lnTo>
                  <a:pt x="3094" y="2229950"/>
                </a:lnTo>
                <a:lnTo>
                  <a:pt x="0" y="2214626"/>
                </a:lnTo>
                <a:lnTo>
                  <a:pt x="0" y="39370"/>
                </a:lnTo>
                <a:lnTo>
                  <a:pt x="3094" y="24045"/>
                </a:lnTo>
                <a:lnTo>
                  <a:pt x="11531" y="11531"/>
                </a:lnTo>
                <a:lnTo>
                  <a:pt x="24045" y="3094"/>
                </a:lnTo>
                <a:lnTo>
                  <a:pt x="39369" y="0"/>
                </a:lnTo>
                <a:lnTo>
                  <a:pt x="196850" y="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4"/>
          <p:cNvSpPr txBox="1"/>
          <p:nvPr/>
        </p:nvSpPr>
        <p:spPr>
          <a:xfrm>
            <a:off x="2742927" y="2736749"/>
            <a:ext cx="246221" cy="2242185"/>
          </a:xfrm>
          <a:prstGeom prst="rect">
            <a:avLst/>
          </a:prstGeom>
        </p:spPr>
        <p:txBody>
          <a:bodyPr vert="vert" wrap="square" lIns="0" tIns="12065" rIns="0" bIns="0" rtlCol="0">
            <a:spAutoFit/>
          </a:bodyPr>
          <a:lstStyle/>
          <a:p>
            <a:pPr marL="620395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Malgun Gothic"/>
                <a:cs typeface="Malgun Gothic"/>
              </a:rPr>
              <a:t>A-B-C-D-E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33" name="object 35"/>
          <p:cNvSpPr/>
          <p:nvPr/>
        </p:nvSpPr>
        <p:spPr>
          <a:xfrm>
            <a:off x="531876" y="2262784"/>
            <a:ext cx="946785" cy="3383279"/>
          </a:xfrm>
          <a:custGeom>
            <a:avLst/>
            <a:gdLst/>
            <a:ahLst/>
            <a:cxnLst/>
            <a:rect l="l" t="t" r="r" b="b"/>
            <a:pathLst>
              <a:path w="946785" h="3383279">
                <a:moveTo>
                  <a:pt x="709802" y="0"/>
                </a:moveTo>
                <a:lnTo>
                  <a:pt x="236600" y="0"/>
                </a:lnTo>
                <a:lnTo>
                  <a:pt x="236600" y="29578"/>
                </a:lnTo>
                <a:lnTo>
                  <a:pt x="709802" y="29578"/>
                </a:lnTo>
                <a:lnTo>
                  <a:pt x="709802" y="0"/>
                </a:lnTo>
                <a:close/>
              </a:path>
              <a:path w="946785" h="3383279">
                <a:moveTo>
                  <a:pt x="709802" y="59156"/>
                </a:moveTo>
                <a:lnTo>
                  <a:pt x="236600" y="59156"/>
                </a:lnTo>
                <a:lnTo>
                  <a:pt x="236600" y="118300"/>
                </a:lnTo>
                <a:lnTo>
                  <a:pt x="709802" y="118300"/>
                </a:lnTo>
                <a:lnTo>
                  <a:pt x="709802" y="59156"/>
                </a:lnTo>
                <a:close/>
              </a:path>
              <a:path w="946785" h="3383279">
                <a:moveTo>
                  <a:pt x="946404" y="2910078"/>
                </a:moveTo>
                <a:lnTo>
                  <a:pt x="0" y="2910078"/>
                </a:lnTo>
                <a:lnTo>
                  <a:pt x="473202" y="3383280"/>
                </a:lnTo>
                <a:lnTo>
                  <a:pt x="946404" y="2910078"/>
                </a:lnTo>
                <a:close/>
              </a:path>
              <a:path w="946785" h="3383279">
                <a:moveTo>
                  <a:pt x="709802" y="147878"/>
                </a:moveTo>
                <a:lnTo>
                  <a:pt x="236600" y="147878"/>
                </a:lnTo>
                <a:lnTo>
                  <a:pt x="236600" y="2910078"/>
                </a:lnTo>
                <a:lnTo>
                  <a:pt x="709802" y="2910078"/>
                </a:lnTo>
                <a:lnTo>
                  <a:pt x="709802" y="147878"/>
                </a:lnTo>
                <a:close/>
              </a:path>
            </a:pathLst>
          </a:custGeom>
          <a:solidFill>
            <a:srgbClr val="D1D1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6"/>
          <p:cNvSpPr/>
          <p:nvPr/>
        </p:nvSpPr>
        <p:spPr>
          <a:xfrm>
            <a:off x="903730" y="2718461"/>
            <a:ext cx="236220" cy="2254250"/>
          </a:xfrm>
          <a:custGeom>
            <a:avLst/>
            <a:gdLst/>
            <a:ahLst/>
            <a:cxnLst/>
            <a:rect l="l" t="t" r="r" b="b"/>
            <a:pathLst>
              <a:path w="236219" h="2254250">
                <a:moveTo>
                  <a:pt x="196850" y="0"/>
                </a:moveTo>
                <a:lnTo>
                  <a:pt x="39369" y="0"/>
                </a:lnTo>
                <a:lnTo>
                  <a:pt x="24045" y="3094"/>
                </a:lnTo>
                <a:lnTo>
                  <a:pt x="11531" y="11531"/>
                </a:lnTo>
                <a:lnTo>
                  <a:pt x="3094" y="24045"/>
                </a:lnTo>
                <a:lnTo>
                  <a:pt x="0" y="39369"/>
                </a:lnTo>
                <a:lnTo>
                  <a:pt x="0" y="2214626"/>
                </a:lnTo>
                <a:lnTo>
                  <a:pt x="3094" y="2229950"/>
                </a:lnTo>
                <a:lnTo>
                  <a:pt x="11531" y="2242464"/>
                </a:lnTo>
                <a:lnTo>
                  <a:pt x="24045" y="2250901"/>
                </a:lnTo>
                <a:lnTo>
                  <a:pt x="39369" y="2253996"/>
                </a:lnTo>
                <a:lnTo>
                  <a:pt x="196850" y="2253996"/>
                </a:lnTo>
                <a:lnTo>
                  <a:pt x="212174" y="2250901"/>
                </a:lnTo>
                <a:lnTo>
                  <a:pt x="224688" y="2242464"/>
                </a:lnTo>
                <a:lnTo>
                  <a:pt x="233125" y="2229950"/>
                </a:lnTo>
                <a:lnTo>
                  <a:pt x="236220" y="2214626"/>
                </a:lnTo>
                <a:lnTo>
                  <a:pt x="236220" y="39370"/>
                </a:lnTo>
                <a:lnTo>
                  <a:pt x="233125" y="24045"/>
                </a:lnTo>
                <a:lnTo>
                  <a:pt x="224688" y="11531"/>
                </a:lnTo>
                <a:lnTo>
                  <a:pt x="212174" y="3094"/>
                </a:lnTo>
                <a:lnTo>
                  <a:pt x="19685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7"/>
          <p:cNvSpPr/>
          <p:nvPr/>
        </p:nvSpPr>
        <p:spPr>
          <a:xfrm>
            <a:off x="903730" y="2718461"/>
            <a:ext cx="236220" cy="2254250"/>
          </a:xfrm>
          <a:custGeom>
            <a:avLst/>
            <a:gdLst/>
            <a:ahLst/>
            <a:cxnLst/>
            <a:rect l="l" t="t" r="r" b="b"/>
            <a:pathLst>
              <a:path w="236219" h="2254250">
                <a:moveTo>
                  <a:pt x="196850" y="0"/>
                </a:moveTo>
                <a:lnTo>
                  <a:pt x="212174" y="3094"/>
                </a:lnTo>
                <a:lnTo>
                  <a:pt x="224688" y="11531"/>
                </a:lnTo>
                <a:lnTo>
                  <a:pt x="233125" y="24045"/>
                </a:lnTo>
                <a:lnTo>
                  <a:pt x="236220" y="39370"/>
                </a:lnTo>
                <a:lnTo>
                  <a:pt x="236220" y="2214626"/>
                </a:lnTo>
                <a:lnTo>
                  <a:pt x="233125" y="2229950"/>
                </a:lnTo>
                <a:lnTo>
                  <a:pt x="224688" y="2242464"/>
                </a:lnTo>
                <a:lnTo>
                  <a:pt x="212174" y="2250901"/>
                </a:lnTo>
                <a:lnTo>
                  <a:pt x="196850" y="2253996"/>
                </a:lnTo>
                <a:lnTo>
                  <a:pt x="39369" y="2253996"/>
                </a:lnTo>
                <a:lnTo>
                  <a:pt x="24045" y="2250901"/>
                </a:lnTo>
                <a:lnTo>
                  <a:pt x="11531" y="2242464"/>
                </a:lnTo>
                <a:lnTo>
                  <a:pt x="3094" y="2229950"/>
                </a:lnTo>
                <a:lnTo>
                  <a:pt x="0" y="2214626"/>
                </a:lnTo>
                <a:lnTo>
                  <a:pt x="0" y="39370"/>
                </a:lnTo>
                <a:lnTo>
                  <a:pt x="3094" y="24045"/>
                </a:lnTo>
                <a:lnTo>
                  <a:pt x="11531" y="11531"/>
                </a:lnTo>
                <a:lnTo>
                  <a:pt x="24045" y="3094"/>
                </a:lnTo>
                <a:lnTo>
                  <a:pt x="39369" y="0"/>
                </a:lnTo>
                <a:lnTo>
                  <a:pt x="196850" y="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8"/>
          <p:cNvSpPr txBox="1"/>
          <p:nvPr/>
        </p:nvSpPr>
        <p:spPr>
          <a:xfrm>
            <a:off x="899906" y="2724556"/>
            <a:ext cx="246221" cy="224218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vert" wrap="square" lIns="0" tIns="12065" rIns="0" bIns="0" rtlCol="0">
            <a:spAutoFit/>
          </a:bodyPr>
          <a:lstStyle/>
          <a:p>
            <a:pPr marL="621665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chemeClr val="tx1"/>
                </a:solidFill>
                <a:latin typeface="Malgun Gothic"/>
                <a:cs typeface="Malgun Gothic"/>
              </a:rPr>
              <a:t>A-B-C-D-E</a:t>
            </a:r>
            <a:endParaRPr sz="1600" dirty="0">
              <a:solidFill>
                <a:schemeClr val="tx1"/>
              </a:solidFill>
              <a:latin typeface="Malgun Gothic"/>
              <a:cs typeface="Malgun Gothic"/>
            </a:endParaRPr>
          </a:p>
        </p:txBody>
      </p:sp>
      <p:sp>
        <p:nvSpPr>
          <p:cNvPr id="37" name="object 39"/>
          <p:cNvSpPr/>
          <p:nvPr/>
        </p:nvSpPr>
        <p:spPr>
          <a:xfrm>
            <a:off x="1023505" y="1501179"/>
            <a:ext cx="1831975" cy="429895"/>
          </a:xfrm>
          <a:custGeom>
            <a:avLst/>
            <a:gdLst/>
            <a:ahLst/>
            <a:cxnLst/>
            <a:rect l="l" t="t" r="r" b="b"/>
            <a:pathLst>
              <a:path w="1831975" h="429894">
                <a:moveTo>
                  <a:pt x="1760220" y="0"/>
                </a:moveTo>
                <a:lnTo>
                  <a:pt x="71628" y="0"/>
                </a:lnTo>
                <a:lnTo>
                  <a:pt x="43746" y="5628"/>
                </a:lnTo>
                <a:lnTo>
                  <a:pt x="20978" y="20978"/>
                </a:lnTo>
                <a:lnTo>
                  <a:pt x="5628" y="43746"/>
                </a:lnTo>
                <a:lnTo>
                  <a:pt x="0" y="71627"/>
                </a:lnTo>
                <a:lnTo>
                  <a:pt x="0" y="358139"/>
                </a:lnTo>
                <a:lnTo>
                  <a:pt x="5628" y="386021"/>
                </a:lnTo>
                <a:lnTo>
                  <a:pt x="20978" y="408789"/>
                </a:lnTo>
                <a:lnTo>
                  <a:pt x="43746" y="424139"/>
                </a:lnTo>
                <a:lnTo>
                  <a:pt x="71628" y="429767"/>
                </a:lnTo>
                <a:lnTo>
                  <a:pt x="1760220" y="429767"/>
                </a:lnTo>
                <a:lnTo>
                  <a:pt x="1788101" y="424139"/>
                </a:lnTo>
                <a:lnTo>
                  <a:pt x="1810869" y="408789"/>
                </a:lnTo>
                <a:lnTo>
                  <a:pt x="1826219" y="386021"/>
                </a:lnTo>
                <a:lnTo>
                  <a:pt x="1831848" y="358139"/>
                </a:lnTo>
                <a:lnTo>
                  <a:pt x="1831848" y="71627"/>
                </a:lnTo>
                <a:lnTo>
                  <a:pt x="1826219" y="43746"/>
                </a:lnTo>
                <a:lnTo>
                  <a:pt x="1810869" y="20978"/>
                </a:lnTo>
                <a:lnTo>
                  <a:pt x="1788101" y="5628"/>
                </a:lnTo>
                <a:lnTo>
                  <a:pt x="1760220" y="0"/>
                </a:lnTo>
                <a:close/>
              </a:path>
            </a:pathLst>
          </a:cu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40"/>
          <p:cNvSpPr/>
          <p:nvPr/>
        </p:nvSpPr>
        <p:spPr>
          <a:xfrm>
            <a:off x="1019555" y="1493787"/>
            <a:ext cx="1831975" cy="429895"/>
          </a:xfrm>
          <a:custGeom>
            <a:avLst/>
            <a:gdLst/>
            <a:ahLst/>
            <a:cxnLst/>
            <a:rect l="l" t="t" r="r" b="b"/>
            <a:pathLst>
              <a:path w="1831975" h="429894">
                <a:moveTo>
                  <a:pt x="0" y="71627"/>
                </a:moveTo>
                <a:lnTo>
                  <a:pt x="5628" y="43746"/>
                </a:lnTo>
                <a:lnTo>
                  <a:pt x="20978" y="20978"/>
                </a:lnTo>
                <a:lnTo>
                  <a:pt x="43746" y="5628"/>
                </a:lnTo>
                <a:lnTo>
                  <a:pt x="71628" y="0"/>
                </a:lnTo>
                <a:lnTo>
                  <a:pt x="1760220" y="0"/>
                </a:lnTo>
                <a:lnTo>
                  <a:pt x="1788101" y="5628"/>
                </a:lnTo>
                <a:lnTo>
                  <a:pt x="1810869" y="20978"/>
                </a:lnTo>
                <a:lnTo>
                  <a:pt x="1826219" y="43746"/>
                </a:lnTo>
                <a:lnTo>
                  <a:pt x="1831848" y="71627"/>
                </a:lnTo>
                <a:lnTo>
                  <a:pt x="1831848" y="358139"/>
                </a:lnTo>
                <a:lnTo>
                  <a:pt x="1826219" y="386021"/>
                </a:lnTo>
                <a:lnTo>
                  <a:pt x="1810869" y="408789"/>
                </a:lnTo>
                <a:lnTo>
                  <a:pt x="1788101" y="424139"/>
                </a:lnTo>
                <a:lnTo>
                  <a:pt x="1760220" y="429767"/>
                </a:lnTo>
                <a:lnTo>
                  <a:pt x="71628" y="429767"/>
                </a:lnTo>
                <a:lnTo>
                  <a:pt x="43746" y="424139"/>
                </a:lnTo>
                <a:lnTo>
                  <a:pt x="20978" y="408789"/>
                </a:lnTo>
                <a:lnTo>
                  <a:pt x="5628" y="386021"/>
                </a:lnTo>
                <a:lnTo>
                  <a:pt x="0" y="358139"/>
                </a:lnTo>
                <a:lnTo>
                  <a:pt x="0" y="71627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41"/>
          <p:cNvSpPr txBox="1"/>
          <p:nvPr/>
        </p:nvSpPr>
        <p:spPr>
          <a:xfrm>
            <a:off x="1212678" y="1569226"/>
            <a:ext cx="144462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Malgun Gothic"/>
                <a:cs typeface="Malgun Gothic"/>
              </a:rPr>
              <a:t>파이프라인경제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40" name="object 42"/>
          <p:cNvSpPr/>
          <p:nvPr/>
        </p:nvSpPr>
        <p:spPr>
          <a:xfrm>
            <a:off x="385572" y="5085232"/>
            <a:ext cx="1054735" cy="429895"/>
          </a:xfrm>
          <a:custGeom>
            <a:avLst/>
            <a:gdLst/>
            <a:ahLst/>
            <a:cxnLst/>
            <a:rect l="l" t="t" r="r" b="b"/>
            <a:pathLst>
              <a:path w="1054735" h="429895">
                <a:moveTo>
                  <a:pt x="982980" y="0"/>
                </a:moveTo>
                <a:lnTo>
                  <a:pt x="71628" y="0"/>
                </a:lnTo>
                <a:lnTo>
                  <a:pt x="43746" y="5628"/>
                </a:lnTo>
                <a:lnTo>
                  <a:pt x="20978" y="20978"/>
                </a:lnTo>
                <a:lnTo>
                  <a:pt x="5628" y="43746"/>
                </a:lnTo>
                <a:lnTo>
                  <a:pt x="0" y="71627"/>
                </a:lnTo>
                <a:lnTo>
                  <a:pt x="0" y="358139"/>
                </a:lnTo>
                <a:lnTo>
                  <a:pt x="5628" y="386021"/>
                </a:lnTo>
                <a:lnTo>
                  <a:pt x="20978" y="408789"/>
                </a:lnTo>
                <a:lnTo>
                  <a:pt x="43746" y="424139"/>
                </a:lnTo>
                <a:lnTo>
                  <a:pt x="71628" y="429767"/>
                </a:lnTo>
                <a:lnTo>
                  <a:pt x="982980" y="429767"/>
                </a:lnTo>
                <a:lnTo>
                  <a:pt x="1010861" y="424139"/>
                </a:lnTo>
                <a:lnTo>
                  <a:pt x="1033629" y="408789"/>
                </a:lnTo>
                <a:lnTo>
                  <a:pt x="1048979" y="386021"/>
                </a:lnTo>
                <a:lnTo>
                  <a:pt x="1054608" y="358139"/>
                </a:lnTo>
                <a:lnTo>
                  <a:pt x="1054608" y="71627"/>
                </a:lnTo>
                <a:lnTo>
                  <a:pt x="1048979" y="43746"/>
                </a:lnTo>
                <a:lnTo>
                  <a:pt x="1033629" y="20978"/>
                </a:lnTo>
                <a:lnTo>
                  <a:pt x="1010861" y="5628"/>
                </a:lnTo>
                <a:lnTo>
                  <a:pt x="982980" y="0"/>
                </a:lnTo>
                <a:close/>
              </a:path>
            </a:pathLst>
          </a:cu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3"/>
          <p:cNvSpPr/>
          <p:nvPr/>
        </p:nvSpPr>
        <p:spPr>
          <a:xfrm>
            <a:off x="385572" y="5085232"/>
            <a:ext cx="1054735" cy="429895"/>
          </a:xfrm>
          <a:custGeom>
            <a:avLst/>
            <a:gdLst/>
            <a:ahLst/>
            <a:cxnLst/>
            <a:rect l="l" t="t" r="r" b="b"/>
            <a:pathLst>
              <a:path w="1054735" h="429895">
                <a:moveTo>
                  <a:pt x="0" y="71627"/>
                </a:moveTo>
                <a:lnTo>
                  <a:pt x="5628" y="43746"/>
                </a:lnTo>
                <a:lnTo>
                  <a:pt x="20978" y="20978"/>
                </a:lnTo>
                <a:lnTo>
                  <a:pt x="43746" y="5628"/>
                </a:lnTo>
                <a:lnTo>
                  <a:pt x="71628" y="0"/>
                </a:lnTo>
                <a:lnTo>
                  <a:pt x="982980" y="0"/>
                </a:lnTo>
                <a:lnTo>
                  <a:pt x="1010861" y="5628"/>
                </a:lnTo>
                <a:lnTo>
                  <a:pt x="1033629" y="20978"/>
                </a:lnTo>
                <a:lnTo>
                  <a:pt x="1048979" y="43746"/>
                </a:lnTo>
                <a:lnTo>
                  <a:pt x="1054608" y="71627"/>
                </a:lnTo>
                <a:lnTo>
                  <a:pt x="1054608" y="358139"/>
                </a:lnTo>
                <a:lnTo>
                  <a:pt x="1048979" y="386021"/>
                </a:lnTo>
                <a:lnTo>
                  <a:pt x="1033629" y="408789"/>
                </a:lnTo>
                <a:lnTo>
                  <a:pt x="1010861" y="424139"/>
                </a:lnTo>
                <a:lnTo>
                  <a:pt x="982980" y="429767"/>
                </a:lnTo>
                <a:lnTo>
                  <a:pt x="71628" y="429767"/>
                </a:lnTo>
                <a:lnTo>
                  <a:pt x="43746" y="424139"/>
                </a:lnTo>
                <a:lnTo>
                  <a:pt x="20978" y="408789"/>
                </a:lnTo>
                <a:lnTo>
                  <a:pt x="5628" y="386021"/>
                </a:lnTo>
                <a:lnTo>
                  <a:pt x="0" y="358139"/>
                </a:lnTo>
                <a:lnTo>
                  <a:pt x="0" y="71627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4"/>
          <p:cNvSpPr txBox="1"/>
          <p:nvPr/>
        </p:nvSpPr>
        <p:spPr>
          <a:xfrm>
            <a:off x="606327" y="5176406"/>
            <a:ext cx="63743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Malgun Gothic"/>
                <a:cs typeface="Malgun Gothic"/>
              </a:rPr>
              <a:t>첨단기술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43" name="object 45"/>
          <p:cNvSpPr/>
          <p:nvPr/>
        </p:nvSpPr>
        <p:spPr>
          <a:xfrm>
            <a:off x="1504188" y="5085232"/>
            <a:ext cx="1003300" cy="429895"/>
          </a:xfrm>
          <a:custGeom>
            <a:avLst/>
            <a:gdLst/>
            <a:ahLst/>
            <a:cxnLst/>
            <a:rect l="l" t="t" r="r" b="b"/>
            <a:pathLst>
              <a:path w="1003300" h="429895">
                <a:moveTo>
                  <a:pt x="931163" y="0"/>
                </a:moveTo>
                <a:lnTo>
                  <a:pt x="71628" y="0"/>
                </a:lnTo>
                <a:lnTo>
                  <a:pt x="43746" y="5628"/>
                </a:lnTo>
                <a:lnTo>
                  <a:pt x="20978" y="20978"/>
                </a:lnTo>
                <a:lnTo>
                  <a:pt x="5628" y="43746"/>
                </a:lnTo>
                <a:lnTo>
                  <a:pt x="0" y="71627"/>
                </a:lnTo>
                <a:lnTo>
                  <a:pt x="0" y="358139"/>
                </a:lnTo>
                <a:lnTo>
                  <a:pt x="5628" y="386021"/>
                </a:lnTo>
                <a:lnTo>
                  <a:pt x="20978" y="408789"/>
                </a:lnTo>
                <a:lnTo>
                  <a:pt x="43746" y="424139"/>
                </a:lnTo>
                <a:lnTo>
                  <a:pt x="71628" y="429767"/>
                </a:lnTo>
                <a:lnTo>
                  <a:pt x="931163" y="429767"/>
                </a:lnTo>
                <a:lnTo>
                  <a:pt x="959045" y="424139"/>
                </a:lnTo>
                <a:lnTo>
                  <a:pt x="981813" y="408789"/>
                </a:lnTo>
                <a:lnTo>
                  <a:pt x="997163" y="386021"/>
                </a:lnTo>
                <a:lnTo>
                  <a:pt x="1002791" y="358139"/>
                </a:lnTo>
                <a:lnTo>
                  <a:pt x="1002791" y="71627"/>
                </a:lnTo>
                <a:lnTo>
                  <a:pt x="997163" y="43746"/>
                </a:lnTo>
                <a:lnTo>
                  <a:pt x="981813" y="20978"/>
                </a:lnTo>
                <a:lnTo>
                  <a:pt x="959045" y="5628"/>
                </a:lnTo>
                <a:lnTo>
                  <a:pt x="931163" y="0"/>
                </a:lnTo>
                <a:close/>
              </a:path>
            </a:pathLst>
          </a:cu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6"/>
          <p:cNvSpPr/>
          <p:nvPr/>
        </p:nvSpPr>
        <p:spPr>
          <a:xfrm>
            <a:off x="1504188" y="5085232"/>
            <a:ext cx="1003300" cy="429895"/>
          </a:xfrm>
          <a:custGeom>
            <a:avLst/>
            <a:gdLst/>
            <a:ahLst/>
            <a:cxnLst/>
            <a:rect l="l" t="t" r="r" b="b"/>
            <a:pathLst>
              <a:path w="1003300" h="429895">
                <a:moveTo>
                  <a:pt x="0" y="71627"/>
                </a:moveTo>
                <a:lnTo>
                  <a:pt x="5628" y="43746"/>
                </a:lnTo>
                <a:lnTo>
                  <a:pt x="20978" y="20978"/>
                </a:lnTo>
                <a:lnTo>
                  <a:pt x="43746" y="5628"/>
                </a:lnTo>
                <a:lnTo>
                  <a:pt x="71628" y="0"/>
                </a:lnTo>
                <a:lnTo>
                  <a:pt x="931163" y="0"/>
                </a:lnTo>
                <a:lnTo>
                  <a:pt x="959045" y="5628"/>
                </a:lnTo>
                <a:lnTo>
                  <a:pt x="981813" y="20978"/>
                </a:lnTo>
                <a:lnTo>
                  <a:pt x="997163" y="43746"/>
                </a:lnTo>
                <a:lnTo>
                  <a:pt x="1002791" y="71627"/>
                </a:lnTo>
                <a:lnTo>
                  <a:pt x="1002791" y="358139"/>
                </a:lnTo>
                <a:lnTo>
                  <a:pt x="997163" y="386021"/>
                </a:lnTo>
                <a:lnTo>
                  <a:pt x="981813" y="408789"/>
                </a:lnTo>
                <a:lnTo>
                  <a:pt x="959045" y="424139"/>
                </a:lnTo>
                <a:lnTo>
                  <a:pt x="931163" y="429767"/>
                </a:lnTo>
                <a:lnTo>
                  <a:pt x="71628" y="429767"/>
                </a:lnTo>
                <a:lnTo>
                  <a:pt x="43746" y="424139"/>
                </a:lnTo>
                <a:lnTo>
                  <a:pt x="20978" y="408789"/>
                </a:lnTo>
                <a:lnTo>
                  <a:pt x="5628" y="386021"/>
                </a:lnTo>
                <a:lnTo>
                  <a:pt x="0" y="358139"/>
                </a:lnTo>
                <a:lnTo>
                  <a:pt x="0" y="71627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7"/>
          <p:cNvSpPr txBox="1"/>
          <p:nvPr/>
        </p:nvSpPr>
        <p:spPr>
          <a:xfrm>
            <a:off x="1637375" y="5176406"/>
            <a:ext cx="69621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Malgun Gothic"/>
                <a:cs typeface="Malgun Gothic"/>
              </a:rPr>
              <a:t>산업</a:t>
            </a:r>
            <a:r>
              <a:rPr sz="1400" b="1" spc="0" dirty="0">
                <a:latin typeface="Arial"/>
                <a:cs typeface="Arial"/>
              </a:rPr>
              <a:t>,</a:t>
            </a:r>
            <a:r>
              <a:rPr sz="1400" b="1" dirty="0">
                <a:latin typeface="Malgun Gothic"/>
                <a:cs typeface="Malgun Gothic"/>
              </a:rPr>
              <a:t>업종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46" name="object 48"/>
          <p:cNvSpPr/>
          <p:nvPr/>
        </p:nvSpPr>
        <p:spPr>
          <a:xfrm>
            <a:off x="2577083" y="5085232"/>
            <a:ext cx="754380" cy="429895"/>
          </a:xfrm>
          <a:custGeom>
            <a:avLst/>
            <a:gdLst/>
            <a:ahLst/>
            <a:cxnLst/>
            <a:rect l="l" t="t" r="r" b="b"/>
            <a:pathLst>
              <a:path w="754379" h="429895">
                <a:moveTo>
                  <a:pt x="682752" y="0"/>
                </a:moveTo>
                <a:lnTo>
                  <a:pt x="71628" y="0"/>
                </a:lnTo>
                <a:lnTo>
                  <a:pt x="43746" y="5628"/>
                </a:lnTo>
                <a:lnTo>
                  <a:pt x="20978" y="20978"/>
                </a:lnTo>
                <a:lnTo>
                  <a:pt x="5628" y="43746"/>
                </a:lnTo>
                <a:lnTo>
                  <a:pt x="0" y="71627"/>
                </a:lnTo>
                <a:lnTo>
                  <a:pt x="0" y="358139"/>
                </a:lnTo>
                <a:lnTo>
                  <a:pt x="5628" y="386021"/>
                </a:lnTo>
                <a:lnTo>
                  <a:pt x="20978" y="408789"/>
                </a:lnTo>
                <a:lnTo>
                  <a:pt x="43746" y="424139"/>
                </a:lnTo>
                <a:lnTo>
                  <a:pt x="71628" y="429767"/>
                </a:lnTo>
                <a:lnTo>
                  <a:pt x="682752" y="429767"/>
                </a:lnTo>
                <a:lnTo>
                  <a:pt x="710633" y="424139"/>
                </a:lnTo>
                <a:lnTo>
                  <a:pt x="733401" y="408789"/>
                </a:lnTo>
                <a:lnTo>
                  <a:pt x="748751" y="386021"/>
                </a:lnTo>
                <a:lnTo>
                  <a:pt x="754380" y="358139"/>
                </a:lnTo>
                <a:lnTo>
                  <a:pt x="754380" y="71627"/>
                </a:lnTo>
                <a:lnTo>
                  <a:pt x="748751" y="43746"/>
                </a:lnTo>
                <a:lnTo>
                  <a:pt x="733401" y="20978"/>
                </a:lnTo>
                <a:lnTo>
                  <a:pt x="710633" y="5628"/>
                </a:lnTo>
                <a:lnTo>
                  <a:pt x="682752" y="0"/>
                </a:lnTo>
                <a:close/>
              </a:path>
            </a:pathLst>
          </a:cu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9"/>
          <p:cNvSpPr/>
          <p:nvPr/>
        </p:nvSpPr>
        <p:spPr>
          <a:xfrm>
            <a:off x="2577083" y="5085232"/>
            <a:ext cx="754380" cy="429895"/>
          </a:xfrm>
          <a:custGeom>
            <a:avLst/>
            <a:gdLst/>
            <a:ahLst/>
            <a:cxnLst/>
            <a:rect l="l" t="t" r="r" b="b"/>
            <a:pathLst>
              <a:path w="754379" h="429895">
                <a:moveTo>
                  <a:pt x="0" y="71627"/>
                </a:moveTo>
                <a:lnTo>
                  <a:pt x="5628" y="43746"/>
                </a:lnTo>
                <a:lnTo>
                  <a:pt x="20978" y="20978"/>
                </a:lnTo>
                <a:lnTo>
                  <a:pt x="43746" y="5628"/>
                </a:lnTo>
                <a:lnTo>
                  <a:pt x="71628" y="0"/>
                </a:lnTo>
                <a:lnTo>
                  <a:pt x="682752" y="0"/>
                </a:lnTo>
                <a:lnTo>
                  <a:pt x="710633" y="5628"/>
                </a:lnTo>
                <a:lnTo>
                  <a:pt x="733401" y="20978"/>
                </a:lnTo>
                <a:lnTo>
                  <a:pt x="748751" y="43746"/>
                </a:lnTo>
                <a:lnTo>
                  <a:pt x="754380" y="71627"/>
                </a:lnTo>
                <a:lnTo>
                  <a:pt x="754380" y="358139"/>
                </a:lnTo>
                <a:lnTo>
                  <a:pt x="748751" y="386021"/>
                </a:lnTo>
                <a:lnTo>
                  <a:pt x="733401" y="408789"/>
                </a:lnTo>
                <a:lnTo>
                  <a:pt x="710633" y="424139"/>
                </a:lnTo>
                <a:lnTo>
                  <a:pt x="682752" y="429767"/>
                </a:lnTo>
                <a:lnTo>
                  <a:pt x="71628" y="429767"/>
                </a:lnTo>
                <a:lnTo>
                  <a:pt x="43746" y="424139"/>
                </a:lnTo>
                <a:lnTo>
                  <a:pt x="20978" y="408789"/>
                </a:lnTo>
                <a:lnTo>
                  <a:pt x="5628" y="386021"/>
                </a:lnTo>
                <a:lnTo>
                  <a:pt x="0" y="358139"/>
                </a:lnTo>
                <a:lnTo>
                  <a:pt x="0" y="71627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50"/>
          <p:cNvSpPr txBox="1"/>
          <p:nvPr/>
        </p:nvSpPr>
        <p:spPr>
          <a:xfrm>
            <a:off x="2762834" y="5176406"/>
            <a:ext cx="3822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Malgun Gothic"/>
                <a:cs typeface="Malgun Gothic"/>
              </a:rPr>
              <a:t>지역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49" name="object 51"/>
          <p:cNvSpPr/>
          <p:nvPr/>
        </p:nvSpPr>
        <p:spPr>
          <a:xfrm>
            <a:off x="912875" y="5739028"/>
            <a:ext cx="1967864" cy="429895"/>
          </a:xfrm>
          <a:custGeom>
            <a:avLst/>
            <a:gdLst/>
            <a:ahLst/>
            <a:cxnLst/>
            <a:rect l="l" t="t" r="r" b="b"/>
            <a:pathLst>
              <a:path w="1967864" h="429895">
                <a:moveTo>
                  <a:pt x="1895856" y="0"/>
                </a:moveTo>
                <a:lnTo>
                  <a:pt x="71628" y="0"/>
                </a:lnTo>
                <a:lnTo>
                  <a:pt x="43746" y="5628"/>
                </a:lnTo>
                <a:lnTo>
                  <a:pt x="20978" y="20978"/>
                </a:lnTo>
                <a:lnTo>
                  <a:pt x="5628" y="43746"/>
                </a:lnTo>
                <a:lnTo>
                  <a:pt x="0" y="71628"/>
                </a:lnTo>
                <a:lnTo>
                  <a:pt x="0" y="358140"/>
                </a:lnTo>
                <a:lnTo>
                  <a:pt x="5628" y="386021"/>
                </a:lnTo>
                <a:lnTo>
                  <a:pt x="20978" y="408789"/>
                </a:lnTo>
                <a:lnTo>
                  <a:pt x="43746" y="424139"/>
                </a:lnTo>
                <a:lnTo>
                  <a:pt x="71628" y="429768"/>
                </a:lnTo>
                <a:lnTo>
                  <a:pt x="1895856" y="429768"/>
                </a:lnTo>
                <a:lnTo>
                  <a:pt x="1923737" y="424139"/>
                </a:lnTo>
                <a:lnTo>
                  <a:pt x="1946505" y="408789"/>
                </a:lnTo>
                <a:lnTo>
                  <a:pt x="1961855" y="386021"/>
                </a:lnTo>
                <a:lnTo>
                  <a:pt x="1967483" y="358140"/>
                </a:lnTo>
                <a:lnTo>
                  <a:pt x="1967483" y="71628"/>
                </a:lnTo>
                <a:lnTo>
                  <a:pt x="1961855" y="43746"/>
                </a:lnTo>
                <a:lnTo>
                  <a:pt x="1946505" y="20978"/>
                </a:lnTo>
                <a:lnTo>
                  <a:pt x="1923737" y="5628"/>
                </a:lnTo>
                <a:lnTo>
                  <a:pt x="1895856" y="0"/>
                </a:lnTo>
                <a:close/>
              </a:path>
            </a:pathLst>
          </a:cu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2"/>
          <p:cNvSpPr/>
          <p:nvPr/>
        </p:nvSpPr>
        <p:spPr>
          <a:xfrm>
            <a:off x="917209" y="5735821"/>
            <a:ext cx="1967864" cy="429895"/>
          </a:xfrm>
          <a:custGeom>
            <a:avLst/>
            <a:gdLst/>
            <a:ahLst/>
            <a:cxnLst/>
            <a:rect l="l" t="t" r="r" b="b"/>
            <a:pathLst>
              <a:path w="1967864" h="429895">
                <a:moveTo>
                  <a:pt x="0" y="71628"/>
                </a:moveTo>
                <a:lnTo>
                  <a:pt x="5628" y="43746"/>
                </a:lnTo>
                <a:lnTo>
                  <a:pt x="20978" y="20978"/>
                </a:lnTo>
                <a:lnTo>
                  <a:pt x="43746" y="5628"/>
                </a:lnTo>
                <a:lnTo>
                  <a:pt x="71628" y="0"/>
                </a:lnTo>
                <a:lnTo>
                  <a:pt x="1895856" y="0"/>
                </a:lnTo>
                <a:lnTo>
                  <a:pt x="1923737" y="5628"/>
                </a:lnTo>
                <a:lnTo>
                  <a:pt x="1946505" y="20978"/>
                </a:lnTo>
                <a:lnTo>
                  <a:pt x="1961855" y="43746"/>
                </a:lnTo>
                <a:lnTo>
                  <a:pt x="1967483" y="71628"/>
                </a:lnTo>
                <a:lnTo>
                  <a:pt x="1967483" y="358140"/>
                </a:lnTo>
                <a:lnTo>
                  <a:pt x="1961855" y="386021"/>
                </a:lnTo>
                <a:lnTo>
                  <a:pt x="1946505" y="408789"/>
                </a:lnTo>
                <a:lnTo>
                  <a:pt x="1923737" y="424139"/>
                </a:lnTo>
                <a:lnTo>
                  <a:pt x="1895856" y="429768"/>
                </a:lnTo>
                <a:lnTo>
                  <a:pt x="71628" y="429768"/>
                </a:lnTo>
                <a:lnTo>
                  <a:pt x="43746" y="424139"/>
                </a:lnTo>
                <a:lnTo>
                  <a:pt x="20978" y="408789"/>
                </a:lnTo>
                <a:lnTo>
                  <a:pt x="5628" y="386021"/>
                </a:lnTo>
                <a:lnTo>
                  <a:pt x="0" y="358140"/>
                </a:lnTo>
                <a:lnTo>
                  <a:pt x="0" y="71628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3"/>
          <p:cNvSpPr txBox="1"/>
          <p:nvPr/>
        </p:nvSpPr>
        <p:spPr>
          <a:xfrm>
            <a:off x="1208248" y="5816788"/>
            <a:ext cx="13766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35" dirty="0">
                <a:latin typeface="Malgun Gothic"/>
                <a:cs typeface="Malgun Gothic"/>
              </a:rPr>
              <a:t>VALUE </a:t>
            </a:r>
            <a:r>
              <a:rPr sz="1600" b="1" spc="-5" dirty="0">
                <a:latin typeface="Malgun Gothic"/>
                <a:cs typeface="Malgun Gothic"/>
              </a:rPr>
              <a:t>CHAIN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53" name="object 21"/>
          <p:cNvSpPr/>
          <p:nvPr/>
        </p:nvSpPr>
        <p:spPr>
          <a:xfrm>
            <a:off x="3891345" y="1839413"/>
            <a:ext cx="4833554" cy="40378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22"/>
          <p:cNvSpPr txBox="1"/>
          <p:nvPr/>
        </p:nvSpPr>
        <p:spPr>
          <a:xfrm>
            <a:off x="5225633" y="1268760"/>
            <a:ext cx="1938655" cy="47244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123825" rIns="0" bIns="0" rtlCol="0">
            <a:spAutoFit/>
          </a:bodyPr>
          <a:lstStyle/>
          <a:p>
            <a:pPr marL="424815">
              <a:lnSpc>
                <a:spcPct val="100000"/>
              </a:lnSpc>
              <a:spcBef>
                <a:spcPts val="975"/>
              </a:spcBef>
            </a:pPr>
            <a:r>
              <a:rPr sz="1600" b="1" spc="-5" dirty="0">
                <a:solidFill>
                  <a:srgbClr val="FFFFFF"/>
                </a:solidFill>
                <a:latin typeface="Malgun Gothic"/>
                <a:cs typeface="Malgun Gothic"/>
              </a:rPr>
              <a:t>플랫폼 경제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236E7D-FB35-4D75-92A5-5D42865B9399}" type="slidenum">
              <a:rPr lang="ko-KR" altLang="en-US" smtClean="0"/>
              <a:pPr/>
              <a:t>13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0543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그림 2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237" y="2624540"/>
            <a:ext cx="1841376" cy="726543"/>
          </a:xfrm>
          <a:prstGeom prst="rect">
            <a:avLst/>
          </a:prstGeom>
        </p:spPr>
      </p:pic>
      <p:cxnSp>
        <p:nvCxnSpPr>
          <p:cNvPr id="149" name="직선 연결선 148"/>
          <p:cNvCxnSpPr/>
          <p:nvPr/>
        </p:nvCxnSpPr>
        <p:spPr>
          <a:xfrm>
            <a:off x="0" y="443320"/>
            <a:ext cx="7785463" cy="0"/>
          </a:xfrm>
          <a:prstGeom prst="line">
            <a:avLst/>
          </a:prstGeom>
          <a:ln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75000"/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한쪽 모서리가 잘린 사각형 84"/>
          <p:cNvSpPr/>
          <p:nvPr/>
        </p:nvSpPr>
        <p:spPr>
          <a:xfrm rot="5400000">
            <a:off x="4280669" y="-3829913"/>
            <a:ext cx="582671" cy="9144000"/>
          </a:xfrm>
          <a:prstGeom prst="snip1Rect">
            <a:avLst>
              <a:gd name="adj" fmla="val 31876"/>
            </a:avLst>
          </a:prstGeom>
          <a:blipFill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lum bright="-13000"/>
            </a:blip>
            <a:srcRect/>
            <a:stretch>
              <a:fillRect l="-63861" r="-57924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바탕체 Medium"/>
              <a:ea typeface="KoPub돋움체 Medium"/>
              <a:cs typeface="+mn-cs"/>
            </a:endParaRPr>
          </a:p>
        </p:txBody>
      </p:sp>
      <p:sp>
        <p:nvSpPr>
          <p:cNvPr id="226" name="TextBox 225"/>
          <p:cNvSpPr txBox="1"/>
          <p:nvPr/>
        </p:nvSpPr>
        <p:spPr>
          <a:xfrm>
            <a:off x="32445" y="510580"/>
            <a:ext cx="576842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4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플랫폼이란 새롭지 않다</a:t>
            </a:r>
            <a:endParaRPr kumimoji="0" lang="en-US" altLang="ko-KR" sz="2400" b="0" i="0" u="none" strike="noStrike" kern="1200" cap="none" spc="-150" normalizeH="0" baseline="0" noProof="0" dirty="0" smtClean="0">
              <a:ln>
                <a:solidFill>
                  <a:srgbClr val="4F81BD">
                    <a:shade val="50000"/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63500" algn="ctr" rotWithShape="0">
                  <a:prstClr val="black">
                    <a:alpha val="73000"/>
                  </a:prstClr>
                </a:outerShdw>
              </a:effectLst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91" name="제목 1"/>
          <p:cNvSpPr txBox="1">
            <a:spLocks/>
          </p:cNvSpPr>
          <p:nvPr/>
        </p:nvSpPr>
        <p:spPr>
          <a:xfrm>
            <a:off x="549077" y="44958"/>
            <a:ext cx="3666068" cy="369332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</a:t>
            </a:r>
            <a:r>
              <a:rPr lang="ko-KR" altLang="en-US" sz="2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차 산업혁명으로 인한 변화 전망</a:t>
            </a:r>
            <a:endParaRPr kumimoji="0" lang="en-US" altLang="ko-KR" sz="2400" b="0" i="0" u="none" strike="noStrike" kern="1200" cap="none" spc="-150" normalizeH="0" baseline="0" noProof="0" dirty="0">
              <a:ln>
                <a:solidFill>
                  <a:srgbClr val="4F81BD">
                    <a:shade val="50000"/>
                    <a:alpha val="0"/>
                  </a:srgbClr>
                </a:solidFill>
              </a:ln>
              <a:solidFill>
                <a:schemeClr val="bg1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238" name="그림 2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450" y="1640178"/>
            <a:ext cx="2162286" cy="1644806"/>
          </a:xfrm>
          <a:prstGeom prst="rect">
            <a:avLst/>
          </a:prstGeom>
        </p:spPr>
      </p:pic>
      <p:pic>
        <p:nvPicPr>
          <p:cNvPr id="239" name="그림 2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836" y="3284984"/>
            <a:ext cx="2376264" cy="1800200"/>
          </a:xfrm>
          <a:prstGeom prst="rect">
            <a:avLst/>
          </a:prstGeom>
        </p:spPr>
      </p:pic>
      <p:pic>
        <p:nvPicPr>
          <p:cNvPr id="241" name="그림 24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836" y="1636275"/>
            <a:ext cx="2376264" cy="1652613"/>
          </a:xfrm>
          <a:prstGeom prst="rect">
            <a:avLst/>
          </a:prstGeom>
        </p:spPr>
      </p:pic>
      <p:pic>
        <p:nvPicPr>
          <p:cNvPr id="242" name="그림 24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4984"/>
            <a:ext cx="2128836" cy="1800200"/>
          </a:xfrm>
          <a:prstGeom prst="rect">
            <a:avLst/>
          </a:prstGeom>
        </p:spPr>
      </p:pic>
      <p:sp>
        <p:nvSpPr>
          <p:cNvPr id="243" name="TextBox 242"/>
          <p:cNvSpPr txBox="1"/>
          <p:nvPr/>
        </p:nvSpPr>
        <p:spPr>
          <a:xfrm>
            <a:off x="868696" y="5634932"/>
            <a:ext cx="2520280" cy="430887"/>
          </a:xfrm>
          <a:prstGeom prst="rect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48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ko-KR" sz="2200" dirty="0" smtClean="0"/>
              <a:t> </a:t>
            </a:r>
            <a:r>
              <a:rPr lang="ko-KR" altLang="en-US" sz="2200" dirty="0" smtClean="0"/>
              <a:t>오프라인 플랫폼 </a:t>
            </a:r>
            <a:endParaRPr lang="ko-KR" altLang="en-US" sz="2200" dirty="0"/>
          </a:p>
        </p:txBody>
      </p:sp>
      <p:pic>
        <p:nvPicPr>
          <p:cNvPr id="246" name="그림 24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997" y="1393803"/>
            <a:ext cx="2280536" cy="1299808"/>
          </a:xfrm>
          <a:prstGeom prst="rect">
            <a:avLst/>
          </a:prstGeom>
        </p:spPr>
      </p:pic>
      <p:pic>
        <p:nvPicPr>
          <p:cNvPr id="245" name="그림 24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100" y="1390904"/>
            <a:ext cx="2624973" cy="1360677"/>
          </a:xfrm>
          <a:prstGeom prst="rect">
            <a:avLst/>
          </a:prstGeom>
        </p:spPr>
      </p:pic>
      <p:pic>
        <p:nvPicPr>
          <p:cNvPr id="248" name="그림 24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537" y="2619492"/>
            <a:ext cx="1851976" cy="630049"/>
          </a:xfrm>
          <a:prstGeom prst="rect">
            <a:avLst/>
          </a:prstGeom>
        </p:spPr>
      </p:pic>
      <p:pic>
        <p:nvPicPr>
          <p:cNvPr id="249" name="그림 24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049" y="3381160"/>
            <a:ext cx="1940661" cy="914243"/>
          </a:xfrm>
          <a:prstGeom prst="rect">
            <a:avLst/>
          </a:prstGeom>
        </p:spPr>
      </p:pic>
      <p:pic>
        <p:nvPicPr>
          <p:cNvPr id="250" name="그림 24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543" y="4106421"/>
            <a:ext cx="2164080" cy="1362456"/>
          </a:xfrm>
          <a:prstGeom prst="rect">
            <a:avLst/>
          </a:prstGeom>
        </p:spPr>
      </p:pic>
      <p:pic>
        <p:nvPicPr>
          <p:cNvPr id="252" name="그림 25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066" y="3348316"/>
            <a:ext cx="1310656" cy="877966"/>
          </a:xfrm>
          <a:prstGeom prst="rect">
            <a:avLst/>
          </a:prstGeom>
        </p:spPr>
      </p:pic>
      <p:sp>
        <p:nvSpPr>
          <p:cNvPr id="103" name="TextBox 102"/>
          <p:cNvSpPr txBox="1"/>
          <p:nvPr/>
        </p:nvSpPr>
        <p:spPr>
          <a:xfrm>
            <a:off x="5736483" y="5660667"/>
            <a:ext cx="2520280" cy="430887"/>
          </a:xfrm>
          <a:prstGeom prst="rect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48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ko-KR" sz="2200" dirty="0" smtClean="0"/>
              <a:t> </a:t>
            </a:r>
            <a:r>
              <a:rPr lang="ko-KR" altLang="en-US" sz="2200" dirty="0" smtClean="0"/>
              <a:t>온라인 플랫폼 </a:t>
            </a:r>
            <a:endParaRPr lang="ko-KR" altLang="en-US" sz="2200" dirty="0"/>
          </a:p>
        </p:txBody>
      </p:sp>
      <p:pic>
        <p:nvPicPr>
          <p:cNvPr id="253" name="그림 25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467" y="4144354"/>
            <a:ext cx="2165205" cy="1123137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236E7D-FB35-4D75-92A5-5D42865B9399}" type="slidenum">
              <a:rPr lang="ko-KR" altLang="en-US" smtClean="0"/>
              <a:pPr/>
              <a:t>14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689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9" name="직선 연결선 148"/>
          <p:cNvCxnSpPr/>
          <p:nvPr/>
        </p:nvCxnSpPr>
        <p:spPr>
          <a:xfrm>
            <a:off x="0" y="443320"/>
            <a:ext cx="7785463" cy="0"/>
          </a:xfrm>
          <a:prstGeom prst="line">
            <a:avLst/>
          </a:prstGeom>
          <a:ln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75000"/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한쪽 모서리가 잘린 사각형 84"/>
          <p:cNvSpPr/>
          <p:nvPr/>
        </p:nvSpPr>
        <p:spPr>
          <a:xfrm rot="5400000">
            <a:off x="4280669" y="-3829913"/>
            <a:ext cx="582671" cy="9144000"/>
          </a:xfrm>
          <a:prstGeom prst="snip1Rect">
            <a:avLst>
              <a:gd name="adj" fmla="val 31876"/>
            </a:avLst>
          </a:prstGeom>
          <a:blipFill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  <a:lum bright="-13000"/>
            </a:blip>
            <a:srcRect/>
            <a:stretch>
              <a:fillRect l="-63861" r="-57924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바탕체 Medium"/>
              <a:ea typeface="KoPub돋움체 Medium"/>
              <a:cs typeface="+mn-cs"/>
            </a:endParaRPr>
          </a:p>
        </p:txBody>
      </p:sp>
      <p:sp>
        <p:nvSpPr>
          <p:cNvPr id="226" name="TextBox 225"/>
          <p:cNvSpPr txBox="1"/>
          <p:nvPr/>
        </p:nvSpPr>
        <p:spPr>
          <a:xfrm>
            <a:off x="32445" y="510580"/>
            <a:ext cx="576842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ko-KR" altLang="en-US" sz="24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국가 차원 </a:t>
            </a:r>
            <a:r>
              <a:rPr lang="en-US" altLang="ko-KR" sz="24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 </a:t>
            </a:r>
            <a:r>
              <a:rPr lang="ko-KR" altLang="en-US" sz="24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플랫폼의 </a:t>
            </a:r>
            <a:r>
              <a:rPr lang="en-US" altLang="ko-KR" sz="24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‘</a:t>
            </a:r>
            <a:r>
              <a:rPr lang="ko-KR" altLang="en-US" sz="24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효율</a:t>
            </a:r>
            <a:r>
              <a:rPr lang="en-US" altLang="ko-KR" sz="24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’ </a:t>
            </a:r>
            <a:r>
              <a:rPr lang="ko-KR" altLang="en-US" sz="24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과 </a:t>
            </a:r>
            <a:r>
              <a:rPr lang="en-US" altLang="ko-KR" sz="24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‘</a:t>
            </a:r>
            <a:r>
              <a:rPr lang="ko-KR" altLang="en-US" sz="24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혁신</a:t>
            </a:r>
            <a:r>
              <a:rPr lang="en-US" altLang="ko-KR" sz="24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’</a:t>
            </a:r>
            <a:r>
              <a:rPr lang="ko-KR" altLang="en-US" sz="24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의 융합</a:t>
            </a:r>
            <a:endParaRPr kumimoji="0" lang="en-US" altLang="ko-KR" sz="2400" b="0" i="0" u="none" strike="noStrike" kern="1200" cap="none" spc="-150" normalizeH="0" baseline="0" noProof="0" dirty="0" smtClean="0">
              <a:ln>
                <a:solidFill>
                  <a:srgbClr val="4F81BD">
                    <a:shade val="50000"/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63500" algn="ctr" rotWithShape="0">
                  <a:prstClr val="black">
                    <a:alpha val="73000"/>
                  </a:prstClr>
                </a:outerShdw>
              </a:effectLst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91" name="제목 1"/>
          <p:cNvSpPr txBox="1">
            <a:spLocks/>
          </p:cNvSpPr>
          <p:nvPr/>
        </p:nvSpPr>
        <p:spPr>
          <a:xfrm>
            <a:off x="549077" y="44958"/>
            <a:ext cx="3666068" cy="369332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ko-KR" sz="2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</a:t>
            </a:r>
            <a:r>
              <a:rPr lang="ko-KR" altLang="en-US" sz="2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차 산업혁명으로 인한 변화 전망</a:t>
            </a:r>
            <a:endParaRPr kumimoji="0" lang="en-US" altLang="ko-KR" sz="2400" b="0" i="0" u="none" strike="noStrike" kern="1200" cap="none" spc="-150" normalizeH="0" baseline="0" noProof="0" dirty="0">
              <a:ln>
                <a:solidFill>
                  <a:srgbClr val="4F81BD">
                    <a:shade val="50000"/>
                    <a:alpha val="0"/>
                  </a:srgbClr>
                </a:solidFill>
              </a:ln>
              <a:solidFill>
                <a:schemeClr val="bg1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11" name="Straight Connector 279"/>
          <p:cNvCxnSpPr/>
          <p:nvPr/>
        </p:nvCxnSpPr>
        <p:spPr>
          <a:xfrm>
            <a:off x="1002639" y="1251473"/>
            <a:ext cx="6488" cy="5065365"/>
          </a:xfrm>
          <a:prstGeom prst="line">
            <a:avLst/>
          </a:prstGeom>
          <a:noFill/>
          <a:ln w="38100" cap="flat" cmpd="sng" algn="ctr">
            <a:solidFill>
              <a:srgbClr val="808080"/>
            </a:solidFill>
            <a:prstDash val="sysDot"/>
            <a:headEnd type="triangle" w="med" len="med"/>
            <a:tailEnd type="triangle" w="med" len="med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142340" y="3140968"/>
            <a:ext cx="834829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R="0" lvl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2800" b="1" i="0" u="none" strike="noStrike" kern="1200" cap="none" spc="-300" normalizeH="0" baseline="0" noProof="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V – C</a:t>
            </a:r>
          </a:p>
          <a:p>
            <a:pPr marR="0" lvl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1600" b="1" spc="-300" noProof="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가치 창출</a:t>
            </a:r>
            <a:endParaRPr kumimoji="0" lang="en-US" altLang="ko-KR" sz="1600" b="1" i="0" u="none" strike="noStrike" kern="1200" cap="none" spc="-300" normalizeH="0" baseline="0" noProof="0" dirty="0" smtClean="0">
              <a:ln>
                <a:solidFill>
                  <a:srgbClr val="4F81BD"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effectLst>
                <a:glow rad="101600">
                  <a:prstClr val="white">
                    <a:alpha val="40000"/>
                  </a:prstClr>
                </a:glow>
              </a:effectLst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1619571" y="1588661"/>
            <a:ext cx="1181777" cy="751683"/>
            <a:chOff x="2364828" y="1885229"/>
            <a:chExt cx="1181777" cy="751683"/>
          </a:xfrm>
        </p:grpSpPr>
        <p:sp>
          <p:nvSpPr>
            <p:cNvPr id="4" name="타원 3"/>
            <p:cNvSpPr/>
            <p:nvPr/>
          </p:nvSpPr>
          <p:spPr>
            <a:xfrm>
              <a:off x="2364828" y="1885229"/>
              <a:ext cx="1181777" cy="751683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538301" y="2041816"/>
              <a:ext cx="834829" cy="46166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R="0" lvl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ko-KR" altLang="en-US" sz="2400" b="1" i="0" u="none" strike="noStrike" kern="1200" cap="none" spc="-300" normalizeH="0" baseline="0" noProof="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>
                    <a:glow rad="101600">
                      <a:prstClr val="white">
                        <a:alpha val="40000"/>
                      </a:prstClr>
                    </a:glow>
                  </a:effectLst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혁 신</a:t>
              </a:r>
              <a:endParaRPr kumimoji="0" lang="en-US" altLang="ko-KR" sz="1600" b="1" i="0" u="none" strike="noStrike" kern="1200" cap="none" spc="-300" normalizeH="0" baseline="0" noProof="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1563282" y="5024497"/>
            <a:ext cx="1181777" cy="751683"/>
            <a:chOff x="2364828" y="1885229"/>
            <a:chExt cx="1181777" cy="751683"/>
          </a:xfrm>
        </p:grpSpPr>
        <p:sp>
          <p:nvSpPr>
            <p:cNvPr id="19" name="타원 18"/>
            <p:cNvSpPr/>
            <p:nvPr/>
          </p:nvSpPr>
          <p:spPr>
            <a:xfrm>
              <a:off x="2364828" y="1885229"/>
              <a:ext cx="1181777" cy="751683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538301" y="2041816"/>
              <a:ext cx="834829" cy="46166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R="0" lvl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ko-KR" altLang="en-US" sz="2400" b="1" i="0" u="none" strike="noStrike" kern="1200" cap="none" spc="-300" normalizeH="0" baseline="0" noProof="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>
                    <a:glow rad="101600">
                      <a:prstClr val="white">
                        <a:alpha val="40000"/>
                      </a:prstClr>
                    </a:glow>
                  </a:effectLst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효율</a:t>
              </a:r>
              <a:endParaRPr kumimoji="0" lang="en-US" altLang="ko-KR" sz="1600" b="1" i="0" u="none" strike="noStrike" kern="1200" cap="none" spc="-300" normalizeH="0" baseline="0" noProof="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sp>
        <p:nvSpPr>
          <p:cNvPr id="6" name="뺄셈 기호 5"/>
          <p:cNvSpPr/>
          <p:nvPr/>
        </p:nvSpPr>
        <p:spPr>
          <a:xfrm>
            <a:off x="933624" y="1246526"/>
            <a:ext cx="138447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뺄셈 기호 21"/>
          <p:cNvSpPr/>
          <p:nvPr/>
        </p:nvSpPr>
        <p:spPr>
          <a:xfrm>
            <a:off x="918796" y="2735209"/>
            <a:ext cx="152292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뺄셈 기호 22"/>
          <p:cNvSpPr/>
          <p:nvPr/>
        </p:nvSpPr>
        <p:spPr>
          <a:xfrm>
            <a:off x="933624" y="4149080"/>
            <a:ext cx="138447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뺄셈 기호 23"/>
          <p:cNvSpPr/>
          <p:nvPr/>
        </p:nvSpPr>
        <p:spPr>
          <a:xfrm>
            <a:off x="933624" y="4454692"/>
            <a:ext cx="138447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뺄셈 기호 24"/>
          <p:cNvSpPr/>
          <p:nvPr/>
        </p:nvSpPr>
        <p:spPr>
          <a:xfrm>
            <a:off x="933624" y="4869160"/>
            <a:ext cx="138447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뺄셈 기호 25"/>
          <p:cNvSpPr/>
          <p:nvPr/>
        </p:nvSpPr>
        <p:spPr>
          <a:xfrm>
            <a:off x="936764" y="6309320"/>
            <a:ext cx="138447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아래쪽 화살표 6"/>
          <p:cNvSpPr/>
          <p:nvPr/>
        </p:nvSpPr>
        <p:spPr>
          <a:xfrm>
            <a:off x="986233" y="4175370"/>
            <a:ext cx="45719" cy="2706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1042951" y="4267505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price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34547" y="1298785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>
                    <a:lumMod val="75000"/>
                  </a:schemeClr>
                </a:solidFill>
                <a:latin typeface="+mj-ea"/>
                <a:ea typeface="+mj-ea"/>
              </a:rPr>
              <a:t>Value</a:t>
            </a:r>
            <a:endParaRPr lang="ko-KR" altLang="en-US" sz="1400" dirty="0">
              <a:solidFill>
                <a:schemeClr val="bg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09092" y="4819234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>
                    <a:lumMod val="75000"/>
                  </a:schemeClr>
                </a:solidFill>
                <a:latin typeface="+mj-ea"/>
                <a:ea typeface="+mj-ea"/>
              </a:rPr>
              <a:t>Cost</a:t>
            </a:r>
            <a:endParaRPr lang="ko-KR" altLang="en-US" sz="1400" dirty="0">
              <a:solidFill>
                <a:schemeClr val="bg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4" name="아래쪽 화살표 33"/>
          <p:cNvSpPr/>
          <p:nvPr/>
        </p:nvSpPr>
        <p:spPr>
          <a:xfrm>
            <a:off x="956479" y="4885916"/>
            <a:ext cx="79090" cy="14397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1043608" y="6093296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Cost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39090" y="4027862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>
                    <a:lumMod val="75000"/>
                  </a:schemeClr>
                </a:solidFill>
                <a:latin typeface="+mj-ea"/>
                <a:ea typeface="+mj-ea"/>
              </a:rPr>
              <a:t>price</a:t>
            </a:r>
            <a:endParaRPr lang="ko-KR" altLang="en-US" sz="1400" dirty="0">
              <a:solidFill>
                <a:schemeClr val="bg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34899" y="2545159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Value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1" name="위쪽 화살표 20"/>
          <p:cNvSpPr/>
          <p:nvPr/>
        </p:nvSpPr>
        <p:spPr>
          <a:xfrm>
            <a:off x="977524" y="1292245"/>
            <a:ext cx="45719" cy="146582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3419872" y="2424896"/>
            <a:ext cx="4608512" cy="231116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30" name="그룹 229"/>
          <p:cNvGrpSpPr/>
          <p:nvPr/>
        </p:nvGrpSpPr>
        <p:grpSpPr>
          <a:xfrm>
            <a:off x="4039481" y="2621105"/>
            <a:ext cx="356855" cy="735825"/>
            <a:chOff x="4039481" y="2619659"/>
            <a:chExt cx="356855" cy="674617"/>
          </a:xfrm>
        </p:grpSpPr>
        <p:grpSp>
          <p:nvGrpSpPr>
            <p:cNvPr id="30" name="그룹 29"/>
            <p:cNvGrpSpPr/>
            <p:nvPr/>
          </p:nvGrpSpPr>
          <p:grpSpPr>
            <a:xfrm>
              <a:off x="4047900" y="2619659"/>
              <a:ext cx="298979" cy="369332"/>
              <a:chOff x="4167481" y="2619659"/>
              <a:chExt cx="298979" cy="369332"/>
            </a:xfrm>
          </p:grpSpPr>
          <p:sp>
            <p:nvSpPr>
              <p:cNvPr id="28" name="타원 27"/>
              <p:cNvSpPr/>
              <p:nvPr/>
            </p:nvSpPr>
            <p:spPr>
              <a:xfrm>
                <a:off x="4187525" y="2708645"/>
                <a:ext cx="278935" cy="216299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4167481" y="2619659"/>
                <a:ext cx="2371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 smtClean="0"/>
                  <a:t>a</a:t>
                </a:r>
                <a:endParaRPr lang="ko-KR" altLang="en-US" dirty="0"/>
              </a:p>
            </p:txBody>
          </p:sp>
        </p:grpSp>
        <p:grpSp>
          <p:nvGrpSpPr>
            <p:cNvPr id="227" name="그룹 226"/>
            <p:cNvGrpSpPr/>
            <p:nvPr/>
          </p:nvGrpSpPr>
          <p:grpSpPr>
            <a:xfrm>
              <a:off x="4039481" y="2924944"/>
              <a:ext cx="356855" cy="369332"/>
              <a:chOff x="4206436" y="2947859"/>
              <a:chExt cx="356855" cy="369332"/>
            </a:xfrm>
          </p:grpSpPr>
          <p:sp>
            <p:nvSpPr>
              <p:cNvPr id="224" name="직사각형 223"/>
              <p:cNvSpPr/>
              <p:nvPr/>
            </p:nvSpPr>
            <p:spPr>
              <a:xfrm>
                <a:off x="4206436" y="3085700"/>
                <a:ext cx="356855" cy="14401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5" name="TextBox 224"/>
              <p:cNvSpPr txBox="1"/>
              <p:nvPr/>
            </p:nvSpPr>
            <p:spPr>
              <a:xfrm>
                <a:off x="4254104" y="2947859"/>
                <a:ext cx="1394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 smtClean="0"/>
                  <a:t>x</a:t>
                </a:r>
                <a:endParaRPr lang="ko-KR" altLang="en-US" dirty="0"/>
              </a:p>
            </p:txBody>
          </p:sp>
        </p:grpSp>
      </p:grpSp>
      <p:sp>
        <p:nvSpPr>
          <p:cNvPr id="228" name="직사각형 227"/>
          <p:cNvSpPr/>
          <p:nvPr/>
        </p:nvSpPr>
        <p:spPr>
          <a:xfrm>
            <a:off x="4039482" y="3429000"/>
            <a:ext cx="3556854" cy="38737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9" name="직사각형 228"/>
          <p:cNvSpPr/>
          <p:nvPr/>
        </p:nvSpPr>
        <p:spPr>
          <a:xfrm>
            <a:off x="4039482" y="3996298"/>
            <a:ext cx="3556854" cy="37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9" name="그룹 48"/>
          <p:cNvGrpSpPr/>
          <p:nvPr/>
        </p:nvGrpSpPr>
        <p:grpSpPr>
          <a:xfrm>
            <a:off x="6475703" y="2924943"/>
            <a:ext cx="1120633" cy="402841"/>
            <a:chOff x="4206436" y="2937803"/>
            <a:chExt cx="356855" cy="369332"/>
          </a:xfrm>
        </p:grpSpPr>
        <p:sp>
          <p:nvSpPr>
            <p:cNvPr id="50" name="직사각형 49"/>
            <p:cNvSpPr/>
            <p:nvPr/>
          </p:nvSpPr>
          <p:spPr>
            <a:xfrm>
              <a:off x="4206436" y="3085700"/>
              <a:ext cx="356855" cy="1440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315129" y="2937803"/>
              <a:ext cx="1394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 smtClean="0"/>
                <a:t>x</a:t>
              </a:r>
              <a:endParaRPr lang="ko-KR" altLang="en-US" dirty="0"/>
            </a:p>
          </p:txBody>
        </p:sp>
      </p:grpSp>
      <p:grpSp>
        <p:nvGrpSpPr>
          <p:cNvPr id="56" name="그룹 55"/>
          <p:cNvGrpSpPr/>
          <p:nvPr/>
        </p:nvGrpSpPr>
        <p:grpSpPr>
          <a:xfrm>
            <a:off x="4509676" y="2647405"/>
            <a:ext cx="356855" cy="709585"/>
            <a:chOff x="4039481" y="2643716"/>
            <a:chExt cx="356855" cy="650560"/>
          </a:xfrm>
        </p:grpSpPr>
        <p:grpSp>
          <p:nvGrpSpPr>
            <p:cNvPr id="57" name="그룹 56"/>
            <p:cNvGrpSpPr/>
            <p:nvPr/>
          </p:nvGrpSpPr>
          <p:grpSpPr>
            <a:xfrm>
              <a:off x="4067944" y="2643716"/>
              <a:ext cx="278935" cy="338610"/>
              <a:chOff x="4187525" y="2643716"/>
              <a:chExt cx="278935" cy="338610"/>
            </a:xfrm>
          </p:grpSpPr>
          <p:sp>
            <p:nvSpPr>
              <p:cNvPr id="61" name="타원 60"/>
              <p:cNvSpPr/>
              <p:nvPr/>
            </p:nvSpPr>
            <p:spPr>
              <a:xfrm>
                <a:off x="4187525" y="2708645"/>
                <a:ext cx="278935" cy="216299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4187525" y="2643716"/>
                <a:ext cx="216741" cy="338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 smtClean="0"/>
                  <a:t>b</a:t>
                </a:r>
                <a:endParaRPr lang="ko-KR" altLang="en-US" dirty="0"/>
              </a:p>
            </p:txBody>
          </p:sp>
        </p:grpSp>
        <p:grpSp>
          <p:nvGrpSpPr>
            <p:cNvPr id="58" name="그룹 57"/>
            <p:cNvGrpSpPr/>
            <p:nvPr/>
          </p:nvGrpSpPr>
          <p:grpSpPr>
            <a:xfrm>
              <a:off x="4039481" y="2924944"/>
              <a:ext cx="356855" cy="369332"/>
              <a:chOff x="4206436" y="2947859"/>
              <a:chExt cx="356855" cy="369332"/>
            </a:xfrm>
          </p:grpSpPr>
          <p:sp>
            <p:nvSpPr>
              <p:cNvPr id="59" name="직사각형 58"/>
              <p:cNvSpPr/>
              <p:nvPr/>
            </p:nvSpPr>
            <p:spPr>
              <a:xfrm>
                <a:off x="4206436" y="3085700"/>
                <a:ext cx="356855" cy="14401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4254104" y="2947859"/>
                <a:ext cx="1394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 smtClean="0"/>
                  <a:t>x</a:t>
                </a:r>
                <a:endParaRPr lang="ko-KR" altLang="en-US" dirty="0"/>
              </a:p>
            </p:txBody>
          </p:sp>
        </p:grpSp>
      </p:grpSp>
      <p:grpSp>
        <p:nvGrpSpPr>
          <p:cNvPr id="63" name="그룹 62"/>
          <p:cNvGrpSpPr/>
          <p:nvPr/>
        </p:nvGrpSpPr>
        <p:grpSpPr>
          <a:xfrm>
            <a:off x="4968616" y="2621105"/>
            <a:ext cx="356855" cy="737561"/>
            <a:chOff x="4039481" y="2618067"/>
            <a:chExt cx="356855" cy="676209"/>
          </a:xfrm>
        </p:grpSpPr>
        <p:grpSp>
          <p:nvGrpSpPr>
            <p:cNvPr id="64" name="그룹 63"/>
            <p:cNvGrpSpPr/>
            <p:nvPr/>
          </p:nvGrpSpPr>
          <p:grpSpPr>
            <a:xfrm>
              <a:off x="4056798" y="2618067"/>
              <a:ext cx="290081" cy="369332"/>
              <a:chOff x="4176379" y="2618067"/>
              <a:chExt cx="290081" cy="369332"/>
            </a:xfrm>
          </p:grpSpPr>
          <p:sp>
            <p:nvSpPr>
              <p:cNvPr id="68" name="타원 67"/>
              <p:cNvSpPr/>
              <p:nvPr/>
            </p:nvSpPr>
            <p:spPr>
              <a:xfrm>
                <a:off x="4187525" y="2708645"/>
                <a:ext cx="278935" cy="216299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4176379" y="2618067"/>
                <a:ext cx="2371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 smtClean="0"/>
                  <a:t>c</a:t>
                </a:r>
                <a:endParaRPr lang="ko-KR" altLang="en-US" dirty="0"/>
              </a:p>
            </p:txBody>
          </p:sp>
        </p:grpSp>
        <p:grpSp>
          <p:nvGrpSpPr>
            <p:cNvPr id="65" name="그룹 64"/>
            <p:cNvGrpSpPr/>
            <p:nvPr/>
          </p:nvGrpSpPr>
          <p:grpSpPr>
            <a:xfrm>
              <a:off x="4039481" y="2924944"/>
              <a:ext cx="356855" cy="369332"/>
              <a:chOff x="4206436" y="2947859"/>
              <a:chExt cx="356855" cy="369332"/>
            </a:xfrm>
          </p:grpSpPr>
          <p:sp>
            <p:nvSpPr>
              <p:cNvPr id="66" name="직사각형 65"/>
              <p:cNvSpPr/>
              <p:nvPr/>
            </p:nvSpPr>
            <p:spPr>
              <a:xfrm>
                <a:off x="4206436" y="3085700"/>
                <a:ext cx="356855" cy="14401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4254104" y="2947859"/>
                <a:ext cx="1394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 smtClean="0"/>
                  <a:t>x</a:t>
                </a:r>
                <a:endParaRPr lang="ko-KR" altLang="en-US" dirty="0"/>
              </a:p>
            </p:txBody>
          </p:sp>
        </p:grpSp>
      </p:grpSp>
      <p:grpSp>
        <p:nvGrpSpPr>
          <p:cNvPr id="231" name="그룹 230"/>
          <p:cNvGrpSpPr/>
          <p:nvPr/>
        </p:nvGrpSpPr>
        <p:grpSpPr>
          <a:xfrm>
            <a:off x="6526781" y="2616308"/>
            <a:ext cx="1069555" cy="430606"/>
            <a:chOff x="6194816" y="2616308"/>
            <a:chExt cx="1069555" cy="430606"/>
          </a:xfrm>
        </p:grpSpPr>
        <p:grpSp>
          <p:nvGrpSpPr>
            <p:cNvPr id="52" name="그룹 51"/>
            <p:cNvGrpSpPr/>
            <p:nvPr/>
          </p:nvGrpSpPr>
          <p:grpSpPr>
            <a:xfrm>
              <a:off x="6589378" y="2644073"/>
              <a:ext cx="278961" cy="402841"/>
              <a:chOff x="4187499" y="2650734"/>
              <a:chExt cx="278961" cy="369332"/>
            </a:xfrm>
          </p:grpSpPr>
          <p:sp>
            <p:nvSpPr>
              <p:cNvPr id="53" name="타원 52"/>
              <p:cNvSpPr/>
              <p:nvPr/>
            </p:nvSpPr>
            <p:spPr>
              <a:xfrm>
                <a:off x="4187525" y="2708645"/>
                <a:ext cx="278935" cy="216299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4187499" y="2650734"/>
                <a:ext cx="2371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 smtClean="0"/>
                  <a:t>b</a:t>
                </a:r>
                <a:endParaRPr lang="ko-KR" altLang="en-US" dirty="0"/>
              </a:p>
            </p:txBody>
          </p:sp>
        </p:grpSp>
        <p:grpSp>
          <p:nvGrpSpPr>
            <p:cNvPr id="73" name="그룹 72"/>
            <p:cNvGrpSpPr/>
            <p:nvPr/>
          </p:nvGrpSpPr>
          <p:grpSpPr>
            <a:xfrm>
              <a:off x="6194816" y="2616308"/>
              <a:ext cx="288458" cy="402841"/>
              <a:chOff x="4178002" y="2626885"/>
              <a:chExt cx="288458" cy="369332"/>
            </a:xfrm>
          </p:grpSpPr>
          <p:sp>
            <p:nvSpPr>
              <p:cNvPr id="74" name="타원 73"/>
              <p:cNvSpPr/>
              <p:nvPr/>
            </p:nvSpPr>
            <p:spPr>
              <a:xfrm>
                <a:off x="4187525" y="2708645"/>
                <a:ext cx="278935" cy="216299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4178002" y="2626885"/>
                <a:ext cx="2371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 smtClean="0"/>
                  <a:t>a</a:t>
                </a:r>
                <a:endParaRPr lang="ko-KR" altLang="en-US" dirty="0"/>
              </a:p>
            </p:txBody>
          </p:sp>
        </p:grpSp>
        <p:grpSp>
          <p:nvGrpSpPr>
            <p:cNvPr id="76" name="그룹 75"/>
            <p:cNvGrpSpPr/>
            <p:nvPr/>
          </p:nvGrpSpPr>
          <p:grpSpPr>
            <a:xfrm>
              <a:off x="6969261" y="2636904"/>
              <a:ext cx="295110" cy="402841"/>
              <a:chOff x="4171350" y="2636176"/>
              <a:chExt cx="295110" cy="369332"/>
            </a:xfrm>
          </p:grpSpPr>
          <p:sp>
            <p:nvSpPr>
              <p:cNvPr id="77" name="타원 76"/>
              <p:cNvSpPr/>
              <p:nvPr/>
            </p:nvSpPr>
            <p:spPr>
              <a:xfrm>
                <a:off x="4187525" y="2708645"/>
                <a:ext cx="278935" cy="216299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4171350" y="2636176"/>
                <a:ext cx="2371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 smtClean="0"/>
                  <a:t>c</a:t>
                </a:r>
                <a:endParaRPr lang="ko-KR" altLang="en-US" dirty="0"/>
              </a:p>
            </p:txBody>
          </p:sp>
        </p:grpSp>
      </p:grpSp>
      <p:sp>
        <p:nvSpPr>
          <p:cNvPr id="232" name="TextBox 231"/>
          <p:cNvSpPr txBox="1"/>
          <p:nvPr/>
        </p:nvSpPr>
        <p:spPr>
          <a:xfrm>
            <a:off x="5353097" y="3050785"/>
            <a:ext cx="1235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err="1" smtClean="0"/>
              <a:t>공통역량의</a:t>
            </a:r>
            <a:r>
              <a:rPr lang="ko-KR" altLang="en-US" sz="1200" dirty="0" smtClean="0"/>
              <a:t> </a:t>
            </a:r>
            <a:r>
              <a:rPr lang="ko-KR" altLang="en-US" sz="1200" b="1" dirty="0" smtClean="0"/>
              <a:t>공유</a:t>
            </a:r>
            <a:endParaRPr lang="ko-KR" altLang="en-US" sz="1200" b="1" dirty="0"/>
          </a:p>
        </p:txBody>
      </p:sp>
      <p:sp>
        <p:nvSpPr>
          <p:cNvPr id="233" name="TextBox 232"/>
          <p:cNvSpPr txBox="1"/>
          <p:nvPr/>
        </p:nvSpPr>
        <p:spPr>
          <a:xfrm>
            <a:off x="4374670" y="3446418"/>
            <a:ext cx="3327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err="1" smtClean="0"/>
              <a:t>aX</a:t>
            </a:r>
            <a:r>
              <a:rPr lang="en-US" altLang="ko-KR" b="1" dirty="0" smtClean="0"/>
              <a:t> + </a:t>
            </a:r>
            <a:r>
              <a:rPr lang="en-US" altLang="ko-KR" b="1" dirty="0" err="1" smtClean="0"/>
              <a:t>bX</a:t>
            </a:r>
            <a:r>
              <a:rPr lang="en-US" altLang="ko-KR" b="1" dirty="0" smtClean="0"/>
              <a:t> + </a:t>
            </a:r>
            <a:r>
              <a:rPr lang="en-US" altLang="ko-KR" b="1" dirty="0" err="1" smtClean="0"/>
              <a:t>cX</a:t>
            </a:r>
            <a:r>
              <a:rPr lang="en-US" altLang="ko-KR" b="1" dirty="0" smtClean="0"/>
              <a:t> = (</a:t>
            </a:r>
            <a:r>
              <a:rPr lang="en-US" altLang="ko-KR" b="1" dirty="0" err="1" smtClean="0"/>
              <a:t>a+b+c</a:t>
            </a:r>
            <a:r>
              <a:rPr lang="en-US" altLang="ko-KR" b="1" dirty="0" smtClean="0"/>
              <a:t>)X</a:t>
            </a:r>
            <a:endParaRPr lang="ko-KR" altLang="en-US" b="1" dirty="0"/>
          </a:p>
        </p:txBody>
      </p:sp>
      <p:sp>
        <p:nvSpPr>
          <p:cNvPr id="234" name="TextBox 233"/>
          <p:cNvSpPr txBox="1"/>
          <p:nvPr/>
        </p:nvSpPr>
        <p:spPr>
          <a:xfrm>
            <a:off x="4226617" y="4002038"/>
            <a:ext cx="3402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( )</a:t>
            </a:r>
            <a:r>
              <a:rPr lang="ko-KR" altLang="en-US" sz="1400" dirty="0" smtClean="0"/>
              <a:t>의</a:t>
            </a:r>
            <a:r>
              <a:rPr lang="en-US" altLang="ko-KR" sz="1400" dirty="0" smtClean="0"/>
              <a:t> </a:t>
            </a:r>
            <a:r>
              <a:rPr lang="ko-KR" altLang="en-US" b="1" dirty="0" smtClean="0"/>
              <a:t>비용 문제는</a:t>
            </a:r>
            <a:r>
              <a:rPr lang="en-US" altLang="ko-KR" b="1" dirty="0" smtClean="0"/>
              <a:t>? </a:t>
            </a:r>
            <a:r>
              <a:rPr lang="ko-KR" altLang="en-US" b="1" dirty="0" smtClean="0"/>
              <a:t>플랫폼</a:t>
            </a:r>
            <a:r>
              <a:rPr lang="ko-KR" altLang="en-US" sz="1400" dirty="0" smtClean="0"/>
              <a:t>이</a:t>
            </a:r>
            <a:r>
              <a:rPr lang="ko-KR" altLang="en-US" dirty="0" smtClean="0"/>
              <a:t> </a:t>
            </a:r>
            <a:r>
              <a:rPr lang="ko-KR" altLang="en-US" sz="1400" dirty="0" smtClean="0"/>
              <a:t>그 역할</a:t>
            </a:r>
            <a:endParaRPr lang="ko-KR" altLang="en-US" sz="1400" dirty="0"/>
          </a:p>
        </p:txBody>
      </p:sp>
      <p:sp>
        <p:nvSpPr>
          <p:cNvPr id="236" name="TextBox 235"/>
          <p:cNvSpPr txBox="1"/>
          <p:nvPr/>
        </p:nvSpPr>
        <p:spPr>
          <a:xfrm>
            <a:off x="5086018" y="1688532"/>
            <a:ext cx="2937167" cy="5078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ko-KR" sz="1300" dirty="0" smtClean="0">
                <a:latin typeface="+mj-ea"/>
                <a:ea typeface="+mj-ea"/>
              </a:rPr>
              <a:t>X</a:t>
            </a:r>
            <a:r>
              <a:rPr lang="ko-KR" altLang="en-US" sz="1300" dirty="0" smtClean="0">
                <a:latin typeface="+mj-ea"/>
                <a:ea typeface="+mj-ea"/>
              </a:rPr>
              <a:t>는 만들지 않아도 됨 </a:t>
            </a:r>
            <a:r>
              <a:rPr lang="ko-KR" altLang="en-US" sz="1400" dirty="0" smtClean="0"/>
              <a:t>→ </a:t>
            </a:r>
            <a:r>
              <a:rPr lang="ko-KR" altLang="en-US" sz="1400" dirty="0" smtClean="0">
                <a:latin typeface="+mj-ea"/>
                <a:ea typeface="+mj-ea"/>
              </a:rPr>
              <a:t>혁신이 </a:t>
            </a:r>
            <a:r>
              <a:rPr lang="ko-KR" altLang="en-US" sz="1400" dirty="0" err="1" smtClean="0">
                <a:latin typeface="+mj-ea"/>
                <a:ea typeface="+mj-ea"/>
              </a:rPr>
              <a:t>쉬어짐</a:t>
            </a:r>
            <a:r>
              <a:rPr lang="ko-KR" altLang="en-US" sz="1400" dirty="0" smtClean="0">
                <a:latin typeface="+mj-ea"/>
                <a:ea typeface="+mj-ea"/>
              </a:rPr>
              <a:t> </a:t>
            </a:r>
            <a:endParaRPr lang="en-US" altLang="ko-KR" sz="1300" dirty="0" smtClean="0">
              <a:latin typeface="+mj-ea"/>
              <a:ea typeface="+mj-ea"/>
            </a:endParaRPr>
          </a:p>
          <a:p>
            <a:r>
              <a:rPr lang="ko-KR" altLang="en-US" sz="1300" dirty="0" smtClean="0">
                <a:latin typeface="+mj-ea"/>
                <a:ea typeface="+mj-ea"/>
              </a:rPr>
              <a:t>→</a:t>
            </a:r>
            <a:r>
              <a:rPr lang="ko-KR" altLang="en-US" sz="1300" dirty="0">
                <a:latin typeface="+mj-ea"/>
                <a:ea typeface="+mj-ea"/>
              </a:rPr>
              <a:t> </a:t>
            </a:r>
            <a:r>
              <a:rPr lang="en-US" altLang="ko-KR" sz="1300" dirty="0" smtClean="0">
                <a:latin typeface="+mj-ea"/>
                <a:ea typeface="+mj-ea"/>
              </a:rPr>
              <a:t>(</a:t>
            </a:r>
            <a:r>
              <a:rPr lang="en-US" altLang="ko-KR" sz="1300" dirty="0" err="1" smtClean="0">
                <a:latin typeface="+mj-ea"/>
                <a:ea typeface="+mj-ea"/>
              </a:rPr>
              <a:t>a+b+c+d+e+f</a:t>
            </a:r>
            <a:r>
              <a:rPr lang="en-US" altLang="ko-KR" sz="1300" dirty="0" smtClean="0">
                <a:latin typeface="+mj-ea"/>
                <a:ea typeface="+mj-ea"/>
              </a:rPr>
              <a:t>+…)X </a:t>
            </a:r>
            <a:r>
              <a:rPr lang="ko-KR" altLang="en-US" sz="1300" dirty="0" smtClean="0">
                <a:latin typeface="+mj-ea"/>
                <a:ea typeface="+mj-ea"/>
              </a:rPr>
              <a:t>→ </a:t>
            </a:r>
            <a:r>
              <a:rPr lang="en-US" altLang="ko-KR" sz="1300" dirty="0" smtClean="0">
                <a:latin typeface="+mj-ea"/>
                <a:ea typeface="+mj-ea"/>
              </a:rPr>
              <a:t>GDP</a:t>
            </a:r>
            <a:r>
              <a:rPr lang="ko-KR" altLang="en-US" sz="1300" dirty="0" smtClean="0">
                <a:latin typeface="+mj-ea"/>
                <a:ea typeface="+mj-ea"/>
              </a:rPr>
              <a:t>증가</a:t>
            </a:r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176187" y="5007441"/>
            <a:ext cx="2824074" cy="5232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300" dirty="0" err="1" smtClean="0">
                <a:latin typeface="+mj-ea"/>
                <a:ea typeface="+mj-ea"/>
              </a:rPr>
              <a:t>공통역량의</a:t>
            </a:r>
            <a:r>
              <a:rPr lang="ko-KR" altLang="en-US" sz="1300" dirty="0" smtClean="0">
                <a:latin typeface="+mj-ea"/>
                <a:ea typeface="+mj-ea"/>
              </a:rPr>
              <a:t> </a:t>
            </a:r>
            <a:r>
              <a:rPr lang="ko-KR" altLang="en-US" sz="1300" b="1" dirty="0" smtClean="0">
                <a:latin typeface="+mj-ea"/>
                <a:ea typeface="+mj-ea"/>
              </a:rPr>
              <a:t>공유</a:t>
            </a:r>
            <a:r>
              <a:rPr lang="ko-KR" altLang="en-US" sz="1400" dirty="0" smtClean="0">
                <a:latin typeface="+mj-ea"/>
                <a:ea typeface="+mj-ea"/>
              </a:rPr>
              <a:t>→ </a:t>
            </a:r>
            <a:r>
              <a:rPr lang="ko-KR" altLang="en-US" sz="1400" dirty="0" err="1" smtClean="0">
                <a:latin typeface="+mj-ea"/>
                <a:ea typeface="+mj-ea"/>
              </a:rPr>
              <a:t>자원소비</a:t>
            </a:r>
            <a:r>
              <a:rPr lang="ko-KR" altLang="en-US" sz="1400" dirty="0" smtClean="0">
                <a:latin typeface="+mj-ea"/>
                <a:ea typeface="+mj-ea"/>
              </a:rPr>
              <a:t> 축소</a:t>
            </a:r>
            <a:endParaRPr lang="en-US" altLang="ko-KR" sz="1400" dirty="0" smtClean="0">
              <a:latin typeface="+mj-ea"/>
              <a:ea typeface="+mj-ea"/>
            </a:endParaRPr>
          </a:p>
          <a:p>
            <a:pPr algn="ctr"/>
            <a:r>
              <a:rPr lang="ko-KR" altLang="en-US" sz="1400" b="1" dirty="0" err="1" smtClean="0">
                <a:latin typeface="+mj-ea"/>
                <a:ea typeface="+mj-ea"/>
              </a:rPr>
              <a:t>효율증대</a:t>
            </a:r>
            <a:r>
              <a:rPr lang="ko-KR" altLang="en-US" sz="1400" b="1" dirty="0" smtClean="0">
                <a:latin typeface="+mj-ea"/>
                <a:ea typeface="+mj-ea"/>
              </a:rPr>
              <a:t> </a:t>
            </a:r>
            <a:r>
              <a:rPr lang="ko-KR" altLang="en-US" sz="1300" b="1" dirty="0" smtClean="0">
                <a:latin typeface="+mj-ea"/>
                <a:ea typeface="+mj-ea"/>
              </a:rPr>
              <a:t>→ 비용 감소 → 가격 하락</a:t>
            </a:r>
            <a:endParaRPr lang="ko-KR" altLang="en-US" b="1" dirty="0">
              <a:latin typeface="+mj-ea"/>
              <a:ea typeface="+mj-ea"/>
            </a:endParaRPr>
          </a:p>
        </p:txBody>
      </p:sp>
      <p:sp>
        <p:nvSpPr>
          <p:cNvPr id="237" name="굽은 화살표 236"/>
          <p:cNvSpPr/>
          <p:nvPr/>
        </p:nvSpPr>
        <p:spPr>
          <a:xfrm rot="10800000">
            <a:off x="3070217" y="4767701"/>
            <a:ext cx="738934" cy="911411"/>
          </a:xfrm>
          <a:prstGeom prst="ben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7" name="굽은 화살표 86"/>
          <p:cNvSpPr/>
          <p:nvPr/>
        </p:nvSpPr>
        <p:spPr>
          <a:xfrm flipH="1">
            <a:off x="3038737" y="1799500"/>
            <a:ext cx="695269" cy="625396"/>
          </a:xfrm>
          <a:prstGeom prst="ben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236E7D-FB35-4D75-92A5-5D42865B9399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036018" y="6316838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자료</a:t>
            </a:r>
            <a:r>
              <a:rPr lang="en-US" altLang="ko-KR" sz="1400" dirty="0" smtClean="0"/>
              <a:t>: KCERN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997482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제목 1"/>
          <p:cNvSpPr txBox="1">
            <a:spLocks/>
          </p:cNvSpPr>
          <p:nvPr/>
        </p:nvSpPr>
        <p:spPr>
          <a:xfrm>
            <a:off x="549077" y="44958"/>
            <a:ext cx="4675960" cy="369332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</a:t>
            </a:r>
            <a:r>
              <a:rPr lang="ko-KR" altLang="en-US" sz="2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차 산업혁명으로 인한 변화 전망 </a:t>
            </a:r>
            <a:r>
              <a:rPr lang="en-US" altLang="ko-KR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- </a:t>
            </a:r>
            <a:r>
              <a:rPr lang="ko-KR" altLang="en-US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고용 </a:t>
            </a:r>
            <a:r>
              <a:rPr lang="ko-KR" altLang="en-US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구조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294953" y="926629"/>
            <a:ext cx="8464177" cy="1593701"/>
            <a:chOff x="107504" y="836712"/>
            <a:chExt cx="8464177" cy="1593701"/>
          </a:xfrm>
        </p:grpSpPr>
        <p:sp>
          <p:nvSpPr>
            <p:cNvPr id="90" name="TextBox 89"/>
            <p:cNvSpPr txBox="1"/>
            <p:nvPr/>
          </p:nvSpPr>
          <p:spPr>
            <a:xfrm>
              <a:off x="474787" y="1664513"/>
              <a:ext cx="227658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ko-KR" altLang="en-US" spc="-1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glow rad="101600">
                      <a:schemeClr val="bg1">
                        <a:alpha val="40000"/>
                      </a:schemeClr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단순</a:t>
              </a:r>
              <a:r>
                <a:rPr lang="en-US" altLang="ko-KR" spc="-1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glow rad="101600">
                      <a:schemeClr val="bg1">
                        <a:alpha val="40000"/>
                      </a:schemeClr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·</a:t>
              </a:r>
              <a:r>
                <a:rPr lang="ko-KR" altLang="en-US" spc="-1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glow rad="101600">
                      <a:schemeClr val="bg1">
                        <a:alpha val="40000"/>
                      </a:schemeClr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반복 업무의 자동화</a:t>
              </a:r>
            </a:p>
          </p:txBody>
        </p:sp>
        <p:sp>
          <p:nvSpPr>
            <p:cNvPr id="8" name="액자 7"/>
            <p:cNvSpPr/>
            <p:nvPr/>
          </p:nvSpPr>
          <p:spPr>
            <a:xfrm>
              <a:off x="229677" y="1196752"/>
              <a:ext cx="2798564" cy="1230982"/>
            </a:xfrm>
            <a:prstGeom prst="frame">
              <a:avLst>
                <a:gd name="adj1" fmla="val 8721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3171081" y="990253"/>
              <a:ext cx="5400600" cy="1440160"/>
            </a:xfrm>
            <a:prstGeom prst="roundRect">
              <a:avLst>
                <a:gd name="adj" fmla="val 3169"/>
              </a:avLst>
            </a:prstGeom>
            <a:pattFill prst="pct20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 w="12700">
              <a:solidFill>
                <a:schemeClr val="bg1">
                  <a:lumMod val="50000"/>
                  <a:alpha val="3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5" name="왼쪽 화살표 134"/>
            <p:cNvSpPr/>
            <p:nvPr/>
          </p:nvSpPr>
          <p:spPr>
            <a:xfrm rot="10800000">
              <a:off x="3215705" y="1085478"/>
              <a:ext cx="360040" cy="238310"/>
            </a:xfrm>
            <a:prstGeom prst="leftArrow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78000">
                  <a:schemeClr val="bg1">
                    <a:lumMod val="50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7" name="그룹 6"/>
            <p:cNvGrpSpPr/>
            <p:nvPr/>
          </p:nvGrpSpPr>
          <p:grpSpPr>
            <a:xfrm>
              <a:off x="107504" y="836712"/>
              <a:ext cx="2777058" cy="576064"/>
              <a:chOff x="827584" y="980728"/>
              <a:chExt cx="2777058" cy="576064"/>
            </a:xfrm>
          </p:grpSpPr>
          <p:sp>
            <p:nvSpPr>
              <p:cNvPr id="4" name="평행 사변형 3"/>
              <p:cNvSpPr/>
              <p:nvPr/>
            </p:nvSpPr>
            <p:spPr>
              <a:xfrm>
                <a:off x="827584" y="1124744"/>
                <a:ext cx="2777058" cy="432048"/>
              </a:xfrm>
              <a:prstGeom prst="parallelogram">
                <a:avLst/>
              </a:prstGeom>
              <a:solidFill>
                <a:srgbClr val="5628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직사각형 5"/>
              <p:cNvSpPr/>
              <p:nvPr/>
            </p:nvSpPr>
            <p:spPr>
              <a:xfrm>
                <a:off x="1043608" y="980728"/>
                <a:ext cx="504056" cy="576064"/>
              </a:xfrm>
              <a:prstGeom prst="rect">
                <a:avLst/>
              </a:prstGeom>
              <a:solidFill>
                <a:srgbClr val="A24D4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1053006" y="1041423"/>
                <a:ext cx="530915" cy="46166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ko-KR" sz="2400" smtClean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63500" dir="2700000" algn="tl">
                        <a:srgbClr val="000000">
                          <a:alpha val="70000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01</a:t>
                </a:r>
                <a:endParaRPr lang="ko-KR" altLang="en-US" sz="240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bg1">
                      <a:lumMod val="95000"/>
                    </a:schemeClr>
                  </a:solidFill>
                  <a:effectLst>
                    <a:outerShdw blurRad="63500" dir="2700000" algn="tl">
                      <a:srgbClr val="000000">
                        <a:alpha val="70000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1566993" y="1151860"/>
                <a:ext cx="1015021" cy="369332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ko-KR" altLang="en-US" spc="-70" dirty="0" smtClean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63500" dir="2700000" algn="tl">
                        <a:srgbClr val="000000">
                          <a:alpha val="70000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일자리 양</a:t>
                </a:r>
                <a:endParaRPr lang="ko-KR" altLang="en-US" spc="-7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FFFF00"/>
                  </a:solidFill>
                  <a:effectLst>
                    <a:outerShdw blurRad="63500" dir="2700000" algn="tl">
                      <a:srgbClr val="000000">
                        <a:alpha val="70000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cxnSp>
          <p:nvCxnSpPr>
            <p:cNvPr id="14" name="직선 연결선 13"/>
            <p:cNvCxnSpPr/>
            <p:nvPr/>
          </p:nvCxnSpPr>
          <p:spPr>
            <a:xfrm>
              <a:off x="2915816" y="1484784"/>
              <a:ext cx="36004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직선 연결선 106"/>
            <p:cNvCxnSpPr/>
            <p:nvPr/>
          </p:nvCxnSpPr>
          <p:spPr>
            <a:xfrm>
              <a:off x="2915816" y="2204864"/>
              <a:ext cx="36004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" name="그룹 108"/>
          <p:cNvGrpSpPr/>
          <p:nvPr/>
        </p:nvGrpSpPr>
        <p:grpSpPr>
          <a:xfrm>
            <a:off x="294953" y="2654821"/>
            <a:ext cx="8464177" cy="1593701"/>
            <a:chOff x="107504" y="836712"/>
            <a:chExt cx="8464177" cy="1593701"/>
          </a:xfrm>
        </p:grpSpPr>
        <p:sp>
          <p:nvSpPr>
            <p:cNvPr id="114" name="TextBox 113"/>
            <p:cNvSpPr txBox="1"/>
            <p:nvPr/>
          </p:nvSpPr>
          <p:spPr>
            <a:xfrm>
              <a:off x="522412" y="1664513"/>
              <a:ext cx="2239716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ko-KR" altLang="en-US" spc="-10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glow rad="101600">
                      <a:schemeClr val="bg1">
                        <a:alpha val="40000"/>
                      </a:schemeClr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고부가가치 업무로 재편</a:t>
              </a:r>
              <a:endParaRPr lang="ko-KR" altLang="en-US" spc="-1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18" name="액자 117"/>
            <p:cNvSpPr/>
            <p:nvPr/>
          </p:nvSpPr>
          <p:spPr>
            <a:xfrm>
              <a:off x="229677" y="1196752"/>
              <a:ext cx="2798564" cy="1230982"/>
            </a:xfrm>
            <a:prstGeom prst="frame">
              <a:avLst>
                <a:gd name="adj1" fmla="val 8721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19" name="모서리가 둥근 직사각형 118"/>
            <p:cNvSpPr/>
            <p:nvPr/>
          </p:nvSpPr>
          <p:spPr>
            <a:xfrm>
              <a:off x="3171081" y="990253"/>
              <a:ext cx="5400600" cy="1440160"/>
            </a:xfrm>
            <a:prstGeom prst="roundRect">
              <a:avLst>
                <a:gd name="adj" fmla="val 3169"/>
              </a:avLst>
            </a:prstGeom>
            <a:pattFill prst="pct20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 w="12700">
              <a:solidFill>
                <a:schemeClr val="bg1">
                  <a:lumMod val="50000"/>
                  <a:alpha val="3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0" name="왼쪽 화살표 129"/>
            <p:cNvSpPr/>
            <p:nvPr/>
          </p:nvSpPr>
          <p:spPr>
            <a:xfrm rot="10800000">
              <a:off x="3215705" y="1085478"/>
              <a:ext cx="360040" cy="238310"/>
            </a:xfrm>
            <a:prstGeom prst="leftArrow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78000">
                  <a:schemeClr val="bg1">
                    <a:lumMod val="50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21" name="그룹 120"/>
            <p:cNvGrpSpPr/>
            <p:nvPr/>
          </p:nvGrpSpPr>
          <p:grpSpPr>
            <a:xfrm>
              <a:off x="107504" y="836712"/>
              <a:ext cx="2777058" cy="576064"/>
              <a:chOff x="827584" y="980728"/>
              <a:chExt cx="2777058" cy="576064"/>
            </a:xfrm>
          </p:grpSpPr>
          <p:sp>
            <p:nvSpPr>
              <p:cNvPr id="125" name="평행 사변형 124"/>
              <p:cNvSpPr/>
              <p:nvPr/>
            </p:nvSpPr>
            <p:spPr>
              <a:xfrm>
                <a:off x="827584" y="1124744"/>
                <a:ext cx="2777058" cy="432048"/>
              </a:xfrm>
              <a:prstGeom prst="parallelogram">
                <a:avLst/>
              </a:prstGeom>
              <a:solidFill>
                <a:srgbClr val="5628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6" name="직사각형 125"/>
              <p:cNvSpPr/>
              <p:nvPr/>
            </p:nvSpPr>
            <p:spPr>
              <a:xfrm>
                <a:off x="1043608" y="980728"/>
                <a:ext cx="504056" cy="576064"/>
              </a:xfrm>
              <a:prstGeom prst="rect">
                <a:avLst/>
              </a:prstGeom>
              <a:solidFill>
                <a:srgbClr val="A24D4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8" name="TextBox 127"/>
              <p:cNvSpPr txBox="1"/>
              <p:nvPr/>
            </p:nvSpPr>
            <p:spPr>
              <a:xfrm>
                <a:off x="1053005" y="1041423"/>
                <a:ext cx="530916" cy="46166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ko-KR" sz="2400" smtClean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63500" dir="2700000" algn="tl">
                        <a:srgbClr val="000000">
                          <a:alpha val="70000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02</a:t>
                </a:r>
                <a:endParaRPr lang="ko-KR" altLang="en-US" sz="240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bg1">
                      <a:lumMod val="95000"/>
                    </a:schemeClr>
                  </a:solidFill>
                  <a:effectLst>
                    <a:outerShdw blurRad="63500" dir="2700000" algn="tl">
                      <a:srgbClr val="000000">
                        <a:alpha val="70000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29" name="TextBox 128"/>
              <p:cNvSpPr txBox="1"/>
              <p:nvPr/>
            </p:nvSpPr>
            <p:spPr>
              <a:xfrm>
                <a:off x="1566993" y="1151860"/>
                <a:ext cx="1015021" cy="369332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ko-KR" altLang="en-US" spc="-70" dirty="0" smtClean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63500" dir="2700000" algn="tl">
                        <a:srgbClr val="000000">
                          <a:alpha val="70000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일자리 질</a:t>
                </a:r>
                <a:endParaRPr lang="ko-KR" altLang="en-US" spc="-7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FFFF00"/>
                  </a:solidFill>
                  <a:effectLst>
                    <a:outerShdw blurRad="63500" dir="2700000" algn="tl">
                      <a:srgbClr val="000000">
                        <a:alpha val="70000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cxnSp>
          <p:nvCxnSpPr>
            <p:cNvPr id="123" name="직선 연결선 122"/>
            <p:cNvCxnSpPr/>
            <p:nvPr/>
          </p:nvCxnSpPr>
          <p:spPr>
            <a:xfrm>
              <a:off x="2915816" y="1484784"/>
              <a:ext cx="36004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직선 연결선 123"/>
            <p:cNvCxnSpPr/>
            <p:nvPr/>
          </p:nvCxnSpPr>
          <p:spPr>
            <a:xfrm>
              <a:off x="2915816" y="2204864"/>
              <a:ext cx="36004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그룹 131"/>
          <p:cNvGrpSpPr/>
          <p:nvPr/>
        </p:nvGrpSpPr>
        <p:grpSpPr>
          <a:xfrm>
            <a:off x="294953" y="4383013"/>
            <a:ext cx="8464177" cy="1593701"/>
            <a:chOff x="107504" y="836712"/>
            <a:chExt cx="8464177" cy="1593701"/>
          </a:xfrm>
        </p:grpSpPr>
        <p:sp>
          <p:nvSpPr>
            <p:cNvPr id="134" name="액자 133"/>
            <p:cNvSpPr/>
            <p:nvPr/>
          </p:nvSpPr>
          <p:spPr>
            <a:xfrm>
              <a:off x="229677" y="1196752"/>
              <a:ext cx="2798564" cy="1230982"/>
            </a:xfrm>
            <a:prstGeom prst="frame">
              <a:avLst>
                <a:gd name="adj1" fmla="val 8721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37" name="모서리가 둥근 직사각형 136"/>
            <p:cNvSpPr/>
            <p:nvPr/>
          </p:nvSpPr>
          <p:spPr>
            <a:xfrm>
              <a:off x="3171081" y="990253"/>
              <a:ext cx="5400600" cy="1440160"/>
            </a:xfrm>
            <a:prstGeom prst="roundRect">
              <a:avLst>
                <a:gd name="adj" fmla="val 3169"/>
              </a:avLst>
            </a:prstGeom>
            <a:pattFill prst="pct20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 w="12700">
              <a:solidFill>
                <a:schemeClr val="bg1">
                  <a:lumMod val="50000"/>
                  <a:alpha val="3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1" name="왼쪽 화살표 150"/>
            <p:cNvSpPr/>
            <p:nvPr/>
          </p:nvSpPr>
          <p:spPr>
            <a:xfrm rot="10800000">
              <a:off x="3215705" y="1085478"/>
              <a:ext cx="360040" cy="238310"/>
            </a:xfrm>
            <a:prstGeom prst="leftArrow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78000">
                  <a:schemeClr val="bg1">
                    <a:lumMod val="50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41" name="그룹 140"/>
            <p:cNvGrpSpPr/>
            <p:nvPr/>
          </p:nvGrpSpPr>
          <p:grpSpPr>
            <a:xfrm>
              <a:off x="107504" y="836712"/>
              <a:ext cx="2777058" cy="576064"/>
              <a:chOff x="827584" y="980728"/>
              <a:chExt cx="2777058" cy="576064"/>
            </a:xfrm>
          </p:grpSpPr>
          <p:sp>
            <p:nvSpPr>
              <p:cNvPr id="145" name="평행 사변형 144"/>
              <p:cNvSpPr/>
              <p:nvPr/>
            </p:nvSpPr>
            <p:spPr>
              <a:xfrm>
                <a:off x="827584" y="1124744"/>
                <a:ext cx="2777058" cy="432048"/>
              </a:xfrm>
              <a:prstGeom prst="parallelogram">
                <a:avLst/>
              </a:prstGeom>
              <a:solidFill>
                <a:srgbClr val="5628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6" name="직사각형 145"/>
              <p:cNvSpPr/>
              <p:nvPr/>
            </p:nvSpPr>
            <p:spPr>
              <a:xfrm>
                <a:off x="1043608" y="980728"/>
                <a:ext cx="504056" cy="576064"/>
              </a:xfrm>
              <a:prstGeom prst="rect">
                <a:avLst/>
              </a:prstGeom>
              <a:solidFill>
                <a:srgbClr val="A24D4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9" name="TextBox 148"/>
              <p:cNvSpPr txBox="1"/>
              <p:nvPr/>
            </p:nvSpPr>
            <p:spPr>
              <a:xfrm>
                <a:off x="1053005" y="1041423"/>
                <a:ext cx="530916" cy="46166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ko-KR" sz="2400" smtClean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63500" dir="2700000" algn="tl">
                        <a:srgbClr val="000000">
                          <a:alpha val="70000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03</a:t>
                </a:r>
                <a:endParaRPr lang="ko-KR" altLang="en-US" sz="240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bg1">
                      <a:lumMod val="95000"/>
                    </a:schemeClr>
                  </a:solidFill>
                  <a:effectLst>
                    <a:outerShdw blurRad="63500" dir="2700000" algn="tl">
                      <a:srgbClr val="000000">
                        <a:alpha val="70000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50" name="TextBox 149"/>
              <p:cNvSpPr txBox="1"/>
              <p:nvPr/>
            </p:nvSpPr>
            <p:spPr>
              <a:xfrm>
                <a:off x="1566993" y="1151860"/>
                <a:ext cx="956672" cy="369332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ko-KR" altLang="en-US" spc="-70" dirty="0" smtClean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63500" dir="2700000" algn="tl">
                        <a:srgbClr val="000000">
                          <a:alpha val="70000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고용형태</a:t>
                </a:r>
                <a:endParaRPr lang="ko-KR" altLang="en-US" spc="-7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FFFF00"/>
                  </a:solidFill>
                  <a:effectLst>
                    <a:outerShdw blurRad="63500" dir="2700000" algn="tl">
                      <a:srgbClr val="000000">
                        <a:alpha val="70000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cxnSp>
          <p:nvCxnSpPr>
            <p:cNvPr id="143" name="직선 연결선 142"/>
            <p:cNvCxnSpPr/>
            <p:nvPr/>
          </p:nvCxnSpPr>
          <p:spPr>
            <a:xfrm>
              <a:off x="2915816" y="1484784"/>
              <a:ext cx="36004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직선 연결선 143"/>
            <p:cNvCxnSpPr/>
            <p:nvPr/>
          </p:nvCxnSpPr>
          <p:spPr>
            <a:xfrm>
              <a:off x="2915816" y="2204864"/>
              <a:ext cx="36004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직선 연결선 25"/>
          <p:cNvCxnSpPr/>
          <p:nvPr/>
        </p:nvCxnSpPr>
        <p:spPr>
          <a:xfrm flipH="1">
            <a:off x="3805809" y="1468785"/>
            <a:ext cx="4952999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직선 연결선 189"/>
          <p:cNvCxnSpPr/>
          <p:nvPr/>
        </p:nvCxnSpPr>
        <p:spPr>
          <a:xfrm flipH="1">
            <a:off x="3805809" y="3211860"/>
            <a:ext cx="4952999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직선 연결선 190"/>
          <p:cNvCxnSpPr/>
          <p:nvPr/>
        </p:nvCxnSpPr>
        <p:spPr>
          <a:xfrm flipH="1">
            <a:off x="3805809" y="4945410"/>
            <a:ext cx="4952999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4" name="그림 2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526226"/>
            <a:ext cx="498376" cy="498376"/>
          </a:xfrm>
          <a:prstGeom prst="rect">
            <a:avLst/>
          </a:prstGeom>
        </p:spPr>
      </p:pic>
      <p:pic>
        <p:nvPicPr>
          <p:cNvPr id="194" name="그림 19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744" y="3528442"/>
            <a:ext cx="452727" cy="452727"/>
          </a:xfrm>
          <a:prstGeom prst="rect">
            <a:avLst/>
          </a:prstGeom>
        </p:spPr>
      </p:pic>
      <p:pic>
        <p:nvPicPr>
          <p:cNvPr id="225" name="그림 2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718" y="3518917"/>
            <a:ext cx="476252" cy="476252"/>
          </a:xfrm>
          <a:prstGeom prst="rect">
            <a:avLst/>
          </a:prstGeom>
        </p:spPr>
      </p:pic>
      <p:pic>
        <p:nvPicPr>
          <p:cNvPr id="226" name="그림 2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718" y="3379440"/>
            <a:ext cx="368937" cy="368937"/>
          </a:xfrm>
          <a:prstGeom prst="rect">
            <a:avLst/>
          </a:prstGeom>
        </p:spPr>
      </p:pic>
      <p:sp>
        <p:nvSpPr>
          <p:cNvPr id="195" name="TextBox 194"/>
          <p:cNvSpPr txBox="1"/>
          <p:nvPr/>
        </p:nvSpPr>
        <p:spPr>
          <a:xfrm>
            <a:off x="5967659" y="3507115"/>
            <a:ext cx="26585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※ </a:t>
            </a: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데이터분석가</a:t>
            </a:r>
            <a:r>
              <a:rPr lang="en-US" altLang="ko-KR" sz="11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en-US" altLang="ko-KR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SW</a:t>
            </a:r>
            <a:r>
              <a:rPr lang="ko-KR" altLang="en-US" sz="11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개발자</a:t>
            </a:r>
            <a:r>
              <a:rPr lang="en-US" altLang="ko-KR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로봇 전문가 </a:t>
            </a:r>
            <a:r>
              <a:rPr lang="ko-KR" altLang="en-US" sz="11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등 </a:t>
            </a:r>
            <a:endParaRPr lang="en-US" altLang="ko-KR" sz="11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r>
              <a:rPr lang="en-US" altLang="ko-KR" sz="11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en-US" altLang="ko-KR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 </a:t>
            </a:r>
            <a:r>
              <a:rPr lang="ko-KR" altLang="en-US" sz="110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新직업</a:t>
            </a: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ko-KR" altLang="en-US" sz="11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부상</a:t>
            </a:r>
          </a:p>
        </p:txBody>
      </p:sp>
      <p:cxnSp>
        <p:nvCxnSpPr>
          <p:cNvPr id="196" name="직선 연결선 195"/>
          <p:cNvCxnSpPr/>
          <p:nvPr/>
        </p:nvCxnSpPr>
        <p:spPr>
          <a:xfrm>
            <a:off x="3823345" y="5742831"/>
            <a:ext cx="1820788" cy="0"/>
          </a:xfrm>
          <a:prstGeom prst="line">
            <a:avLst/>
          </a:prstGeom>
          <a:ln w="698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TextBox 196"/>
          <p:cNvSpPr txBox="1"/>
          <p:nvPr/>
        </p:nvSpPr>
        <p:spPr>
          <a:xfrm>
            <a:off x="5839569" y="4968602"/>
            <a:ext cx="18353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※  </a:t>
            </a:r>
            <a:r>
              <a:rPr lang="ko-KR" altLang="en-US" sz="11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미국 내 </a:t>
            </a:r>
            <a:r>
              <a:rPr lang="ko-KR" altLang="en-US" sz="1100" spc="-7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우버</a:t>
            </a:r>
            <a:r>
              <a:rPr lang="ko-KR" altLang="en-US" sz="11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운전자 수 급증</a:t>
            </a:r>
          </a:p>
        </p:txBody>
      </p:sp>
      <p:pic>
        <p:nvPicPr>
          <p:cNvPr id="227" name="그림 226"/>
          <p:cNvPicPr>
            <a:picLocks noChangeAspect="1"/>
          </p:cNvPicPr>
          <p:nvPr/>
        </p:nvPicPr>
        <p:blipFill rotWithShape="1">
          <a:blip r:embed="rId7"/>
          <a:srcRect l="18660" t="5341" r="18660" b="11526"/>
          <a:stretch/>
        </p:blipFill>
        <p:spPr>
          <a:xfrm>
            <a:off x="4084625" y="5332834"/>
            <a:ext cx="376027" cy="374452"/>
          </a:xfrm>
          <a:prstGeom prst="rect">
            <a:avLst/>
          </a:prstGeom>
        </p:spPr>
      </p:pic>
      <p:pic>
        <p:nvPicPr>
          <p:cNvPr id="198" name="그림 197"/>
          <p:cNvPicPr>
            <a:picLocks noChangeAspect="1"/>
          </p:cNvPicPr>
          <p:nvPr/>
        </p:nvPicPr>
        <p:blipFill rotWithShape="1">
          <a:blip r:embed="rId7"/>
          <a:srcRect l="18660" t="5341" r="18660" b="11526"/>
          <a:stretch/>
        </p:blipFill>
        <p:spPr>
          <a:xfrm>
            <a:off x="4739258" y="4993272"/>
            <a:ext cx="717017" cy="714014"/>
          </a:xfrm>
          <a:prstGeom prst="rect">
            <a:avLst/>
          </a:prstGeom>
        </p:spPr>
      </p:pic>
      <p:sp>
        <p:nvSpPr>
          <p:cNvPr id="199" name="직사각형 198"/>
          <p:cNvSpPr/>
          <p:nvPr/>
        </p:nvSpPr>
        <p:spPr>
          <a:xfrm>
            <a:off x="4032853" y="5747792"/>
            <a:ext cx="425437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050" spc="-7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12</a:t>
            </a:r>
            <a:r>
              <a:rPr lang="ko-KR" altLang="en-US" sz="1050" spc="-7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년</a:t>
            </a:r>
            <a:endParaRPr lang="ko-KR" altLang="en-US" sz="105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00" name="직사각형 199"/>
          <p:cNvSpPr/>
          <p:nvPr/>
        </p:nvSpPr>
        <p:spPr>
          <a:xfrm>
            <a:off x="4860032" y="5747792"/>
            <a:ext cx="425437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050" spc="-7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14</a:t>
            </a:r>
            <a:r>
              <a:rPr lang="ko-KR" altLang="en-US" sz="1050" spc="-7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년</a:t>
            </a:r>
            <a:endParaRPr lang="ko-KR" altLang="en-US" sz="105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01" name="직사각형 200"/>
          <p:cNvSpPr/>
          <p:nvPr/>
        </p:nvSpPr>
        <p:spPr>
          <a:xfrm>
            <a:off x="3751743" y="5084043"/>
            <a:ext cx="6581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3717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4,800</a:t>
            </a:r>
            <a:r>
              <a:rPr lang="ko-KR" altLang="en-US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3717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명</a:t>
            </a:r>
            <a:endParaRPr lang="ko-KR" altLang="en-US" sz="12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43717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02" name="직사각형 201"/>
          <p:cNvSpPr/>
          <p:nvPr/>
        </p:nvSpPr>
        <p:spPr>
          <a:xfrm>
            <a:off x="5185422" y="5265018"/>
            <a:ext cx="5911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200" spc="-7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3717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16</a:t>
            </a:r>
            <a:r>
              <a:rPr lang="ko-KR" altLang="en-US" sz="1200" spc="-7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3717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만명</a:t>
            </a:r>
            <a:endParaRPr lang="ko-KR" altLang="en-US" sz="12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43717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03" name="왼쪽 화살표 202"/>
          <p:cNvSpPr/>
          <p:nvPr/>
        </p:nvSpPr>
        <p:spPr>
          <a:xfrm rot="8997192" flipV="1">
            <a:off x="4362328" y="5372349"/>
            <a:ext cx="535425" cy="131030"/>
          </a:xfrm>
          <a:prstGeom prst="leftArrow">
            <a:avLst/>
          </a:prstGeom>
          <a:gradFill>
            <a:gsLst>
              <a:gs pos="0">
                <a:schemeClr val="bg1">
                  <a:alpha val="0"/>
                </a:schemeClr>
              </a:gs>
              <a:gs pos="78000">
                <a:schemeClr val="accent5">
                  <a:lumMod val="7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4" name="직사각형 203"/>
          <p:cNvSpPr/>
          <p:nvPr/>
        </p:nvSpPr>
        <p:spPr>
          <a:xfrm>
            <a:off x="4245464" y="4945360"/>
            <a:ext cx="6873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20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C547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운전자수</a:t>
            </a:r>
            <a:r>
              <a:rPr lang="en-US" altLang="ko-KR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C547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/>
            </a:r>
            <a:br>
              <a:rPr lang="en-US" altLang="ko-KR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C547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C547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급증</a:t>
            </a:r>
            <a:endParaRPr lang="ko-KR" altLang="en-US" sz="12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7C5472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707925" y="5072315"/>
            <a:ext cx="218521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pc="-100" dirty="0" err="1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비전형</a:t>
            </a:r>
            <a:r>
              <a:rPr lang="ko-KR" altLang="en-US" spc="-10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고용 확대 및</a:t>
            </a:r>
            <a:endParaRPr lang="en-US" altLang="ko-KR" spc="-100" dirty="0" smtClean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glow rad="101600">
                  <a:schemeClr val="bg1">
                    <a:alpha val="40000"/>
                  </a:schemeClr>
                </a:glow>
              </a:effectLst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ctr"/>
            <a:r>
              <a:rPr lang="ko-KR" altLang="en-US" spc="-10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노동자의 근로선택 강화</a:t>
            </a:r>
            <a:endParaRPr lang="ko-KR" altLang="en-US" spc="-10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glow rad="101600">
                  <a:schemeClr val="bg1">
                    <a:alpha val="40000"/>
                  </a:schemeClr>
                </a:glow>
              </a:effectLst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3712322" y="4586540"/>
            <a:ext cx="5046485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ko-KR" altLang="en-US" sz="1600" spc="-1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노동 시간 </a:t>
            </a:r>
            <a:r>
              <a:rPr lang="en-US" altLang="ko-KR" sz="1600" spc="-1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600" spc="-1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장소</a:t>
            </a:r>
            <a:r>
              <a:rPr lang="en-US" altLang="ko-KR" sz="1600" spc="-1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1600" spc="-1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고용주에 종속되지 않는 대중노동</a:t>
            </a:r>
            <a:r>
              <a:rPr lang="en-US" altLang="ko-KR" sz="1400" spc="-1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(Crowd Work)</a:t>
            </a:r>
            <a:r>
              <a:rPr lang="ko-KR" altLang="en-US" sz="1400" spc="-1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ko-KR" altLang="en-US" sz="1600" spc="-1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확산</a:t>
            </a:r>
            <a:endParaRPr lang="en-US" altLang="ko-KR" sz="1600" spc="-15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glow rad="101600">
                  <a:schemeClr val="bg1">
                    <a:alpha val="40000"/>
                  </a:schemeClr>
                </a:glow>
              </a:effectLst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835093" y="5255622"/>
            <a:ext cx="29237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※  </a:t>
            </a: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여성</a:t>
            </a:r>
            <a:r>
              <a:rPr lang="en-US" altLang="ko-KR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시니어 등 취약계층의 경제활동 참여 유도 및 </a:t>
            </a:r>
            <a:endParaRPr lang="en-US" altLang="ko-KR" sz="1100" spc="-7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r>
              <a:rPr lang="en-US" altLang="ko-KR" sz="11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en-US" altLang="ko-KR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  </a:t>
            </a: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소득 증대에 기여 </a:t>
            </a:r>
            <a:endParaRPr lang="ko-KR" altLang="en-US" sz="11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3712323" y="2858348"/>
            <a:ext cx="4830783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ko-KR" altLang="en-US" sz="1600" spc="-1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자동화가 어려운 창의</a:t>
            </a:r>
            <a:r>
              <a:rPr lang="en-US" altLang="ko-KR" sz="1600" spc="-1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·</a:t>
            </a:r>
            <a:r>
              <a:rPr lang="ko-KR" altLang="en-US" sz="1600" spc="-10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감성 업무로 노동의 가치 상승</a:t>
            </a:r>
            <a:endParaRPr lang="ko-KR" altLang="en-US" sz="1600" spc="-10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glow rad="101600">
                  <a:schemeClr val="bg1">
                    <a:alpha val="40000"/>
                  </a:schemeClr>
                </a:glow>
              </a:effectLst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712323" y="1130156"/>
            <a:ext cx="4958418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ko-KR"/>
            </a:defPPr>
            <a:lvl1pPr>
              <a:defRPr sz="1600" spc="-10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r>
              <a:rPr lang="ko-KR" altLang="en-US" dirty="0"/>
              <a:t>힘들고</a:t>
            </a:r>
            <a:r>
              <a:rPr lang="en-US" altLang="ko-KR" dirty="0"/>
              <a:t> </a:t>
            </a:r>
            <a:r>
              <a:rPr lang="ko-KR" altLang="en-US" dirty="0"/>
              <a:t>위험한 </a:t>
            </a:r>
            <a:r>
              <a:rPr lang="ko-KR" altLang="en-US" dirty="0" smtClean="0"/>
              <a:t>업무 자동화</a:t>
            </a:r>
            <a:r>
              <a:rPr lang="en-US" altLang="ko-KR" dirty="0" smtClean="0"/>
              <a:t> </a:t>
            </a:r>
            <a:r>
              <a:rPr lang="ko-KR" altLang="en-US" dirty="0" smtClean="0"/>
              <a:t>및</a:t>
            </a:r>
            <a:r>
              <a:rPr lang="en-US" altLang="ko-KR" dirty="0" smtClean="0"/>
              <a:t> </a:t>
            </a:r>
            <a:r>
              <a:rPr lang="ko-KR" altLang="en-US" dirty="0" smtClean="0"/>
              <a:t>양질의 </a:t>
            </a:r>
            <a:r>
              <a:rPr lang="ko-KR" altLang="en-US" dirty="0"/>
              <a:t>일자리 증가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5839568" y="1557953"/>
            <a:ext cx="29192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※  </a:t>
            </a: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독일 스마트 공장 도입으로 </a:t>
            </a:r>
            <a:r>
              <a:rPr lang="ko-KR" altLang="en-US" sz="11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현장인력 </a:t>
            </a:r>
            <a:r>
              <a:rPr lang="en-US" altLang="ko-KR" sz="11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61</a:t>
            </a:r>
            <a:r>
              <a:rPr lang="ko-KR" altLang="en-US" sz="110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만명</a:t>
            </a: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ko-KR" altLang="en-US" sz="11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감소</a:t>
            </a:r>
            <a:r>
              <a:rPr lang="en-US" altLang="ko-KR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 </a:t>
            </a:r>
          </a:p>
          <a:p>
            <a:r>
              <a:rPr lang="en-US" altLang="ko-KR" sz="11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en-US" altLang="ko-KR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  </a:t>
            </a:r>
            <a:r>
              <a:rPr lang="en-US" altLang="ko-KR" sz="11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IT </a:t>
            </a:r>
            <a:r>
              <a:rPr lang="ko-KR" altLang="en-US" sz="11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활용 </a:t>
            </a: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직업 </a:t>
            </a:r>
            <a:r>
              <a:rPr lang="ko-KR" altLang="en-US" sz="11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등 </a:t>
            </a:r>
            <a:r>
              <a:rPr lang="en-US" altLang="ko-KR" sz="11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96</a:t>
            </a:r>
            <a:r>
              <a:rPr lang="ko-KR" altLang="en-US" sz="110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만명</a:t>
            </a: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일자리 증가</a:t>
            </a:r>
            <a:r>
              <a:rPr lang="en-US" altLang="ko-KR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(BCG, ‘17)  </a:t>
            </a: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</a:t>
            </a:r>
            <a:endParaRPr lang="ko-KR" altLang="en-US" sz="11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5845283" y="1990001"/>
            <a:ext cx="28311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※  </a:t>
            </a:r>
            <a:r>
              <a:rPr lang="ko-KR" altLang="en-US" sz="11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아디다스의</a:t>
            </a:r>
            <a:r>
              <a:rPr lang="ko-KR" altLang="en-US" sz="1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ko-KR" altLang="en-US" sz="11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안스바흐</a:t>
            </a:r>
            <a:r>
              <a:rPr lang="ko-KR" altLang="en-US" sz="1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공장 </a:t>
            </a:r>
            <a:r>
              <a:rPr lang="ko-KR" altLang="en-US" sz="11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리쇼어링으로</a:t>
            </a:r>
            <a:r>
              <a:rPr lang="ko-KR" altLang="en-US" sz="1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endParaRPr lang="en-US" altLang="ko-KR" sz="11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r>
              <a:rPr lang="en-US" altLang="ko-KR" sz="1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en-US" altLang="ko-KR" sz="1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 </a:t>
            </a:r>
            <a:r>
              <a:rPr lang="ko-KR" altLang="en-US" sz="1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공장운영</a:t>
            </a:r>
            <a:r>
              <a:rPr lang="en-US" altLang="ko-KR" sz="1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1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기반시설 등 노동수요 증가 기대</a:t>
            </a:r>
            <a:r>
              <a:rPr lang="en-US" altLang="ko-KR" sz="1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ko-KR" altLang="en-US" sz="1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</a:t>
            </a:r>
            <a:endParaRPr lang="ko-KR" altLang="en-US" sz="1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grpSp>
        <p:nvGrpSpPr>
          <p:cNvPr id="84" name="그룹 83"/>
          <p:cNvGrpSpPr/>
          <p:nvPr/>
        </p:nvGrpSpPr>
        <p:grpSpPr>
          <a:xfrm>
            <a:off x="3759324" y="1486394"/>
            <a:ext cx="1820788" cy="1078510"/>
            <a:chOff x="3823345" y="1486394"/>
            <a:chExt cx="1820788" cy="1078510"/>
          </a:xfrm>
        </p:grpSpPr>
        <p:cxnSp>
          <p:nvCxnSpPr>
            <p:cNvPr id="85" name="직선 연결선 84"/>
            <p:cNvCxnSpPr/>
            <p:nvPr/>
          </p:nvCxnSpPr>
          <p:spPr>
            <a:xfrm>
              <a:off x="3823345" y="2294781"/>
              <a:ext cx="1820788" cy="0"/>
            </a:xfrm>
            <a:prstGeom prst="line">
              <a:avLst/>
            </a:prstGeom>
            <a:ln w="698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8" name="그림 8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4048" y="1871202"/>
              <a:ext cx="410325" cy="410325"/>
            </a:xfrm>
            <a:prstGeom prst="rect">
              <a:avLst/>
            </a:prstGeom>
          </p:spPr>
        </p:pic>
        <p:sp>
          <p:nvSpPr>
            <p:cNvPr id="89" name="직사각형 88"/>
            <p:cNvSpPr/>
            <p:nvPr/>
          </p:nvSpPr>
          <p:spPr>
            <a:xfrm>
              <a:off x="4918056" y="1488620"/>
              <a:ext cx="59118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2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43717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96</a:t>
              </a:r>
              <a:r>
                <a:rPr lang="ko-KR" altLang="en-US" sz="12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43717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만개</a:t>
              </a:r>
              <a:endParaRPr lang="ko-KR" altLang="en-US" sz="12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3717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91" name="왼쪽 화살표 90"/>
            <p:cNvSpPr/>
            <p:nvPr/>
          </p:nvSpPr>
          <p:spPr>
            <a:xfrm rot="5400000">
              <a:off x="5135661" y="1654715"/>
              <a:ext cx="149084" cy="298602"/>
            </a:xfrm>
            <a:prstGeom prst="leftArrow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78000">
                  <a:schemeClr val="accent5">
                    <a:lumMod val="75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직사각형 91"/>
            <p:cNvSpPr/>
            <p:nvPr/>
          </p:nvSpPr>
          <p:spPr>
            <a:xfrm>
              <a:off x="4010260" y="1486394"/>
              <a:ext cx="59118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2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7C5472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61</a:t>
              </a:r>
              <a:r>
                <a:rPr lang="ko-KR" altLang="en-US" sz="12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7C5472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만개</a:t>
              </a:r>
              <a:endParaRPr lang="ko-KR" altLang="en-US" sz="12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C547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grpSp>
          <p:nvGrpSpPr>
            <p:cNvPr id="93" name="그룹 92"/>
            <p:cNvGrpSpPr/>
            <p:nvPr/>
          </p:nvGrpSpPr>
          <p:grpSpPr>
            <a:xfrm>
              <a:off x="4094262" y="1876106"/>
              <a:ext cx="446477" cy="396805"/>
              <a:chOff x="3806205" y="3383538"/>
              <a:chExt cx="748741" cy="665442"/>
            </a:xfrm>
          </p:grpSpPr>
          <p:pic>
            <p:nvPicPr>
              <p:cNvPr id="97" name="그림 96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3806205" y="3383538"/>
                <a:ext cx="591654" cy="607644"/>
              </a:xfrm>
              <a:prstGeom prst="rect">
                <a:avLst/>
              </a:prstGeom>
            </p:spPr>
          </p:pic>
          <p:pic>
            <p:nvPicPr>
              <p:cNvPr id="98" name="그림 97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22390" y="3616424"/>
                <a:ext cx="432556" cy="432556"/>
              </a:xfrm>
              <a:prstGeom prst="rect">
                <a:avLst/>
              </a:prstGeom>
            </p:spPr>
          </p:pic>
        </p:grpSp>
        <p:sp>
          <p:nvSpPr>
            <p:cNvPr id="94" name="왼쪽 화살표 93"/>
            <p:cNvSpPr/>
            <p:nvPr/>
          </p:nvSpPr>
          <p:spPr>
            <a:xfrm rot="16200000">
              <a:off x="4219518" y="1635265"/>
              <a:ext cx="151801" cy="304045"/>
            </a:xfrm>
            <a:prstGeom prst="leftArrow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78000">
                  <a:schemeClr val="accent4">
                    <a:lumMod val="75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3995936" y="2310988"/>
              <a:ext cx="616836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5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7C5472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현장인력</a:t>
              </a:r>
              <a:endParaRPr lang="ko-KR" altLang="en-US" sz="105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C547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96" name="직사각형 95"/>
            <p:cNvSpPr/>
            <p:nvPr/>
          </p:nvSpPr>
          <p:spPr>
            <a:xfrm>
              <a:off x="4846963" y="2310988"/>
              <a:ext cx="742191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5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43717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IT </a:t>
              </a:r>
              <a:r>
                <a:rPr lang="ko-KR" altLang="en-US" sz="105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43717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활용직업</a:t>
              </a:r>
              <a:endParaRPr lang="ko-KR" altLang="en-US" sz="105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3717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236E7D-FB35-4D75-92A5-5D42865B9399}" type="slidenum">
              <a:rPr lang="ko-KR" altLang="en-US" smtClean="0"/>
              <a:pPr/>
              <a:t>16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0039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 txBox="1">
            <a:spLocks/>
          </p:cNvSpPr>
          <p:nvPr/>
        </p:nvSpPr>
        <p:spPr>
          <a:xfrm>
            <a:off x="549077" y="44958"/>
            <a:ext cx="5126403" cy="369332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</a:t>
            </a:r>
            <a:r>
              <a:rPr lang="ko-KR" altLang="en-US" sz="24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차 산업혁명으로 인한 변화 전망 </a:t>
            </a:r>
            <a:r>
              <a:rPr lang="en-US" altLang="ko-KR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- </a:t>
            </a:r>
            <a:r>
              <a:rPr lang="ko-KR" altLang="en-US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삶의 모습</a:t>
            </a:r>
            <a:r>
              <a:rPr lang="en-US" altLang="ko-KR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·</a:t>
            </a:r>
            <a:r>
              <a:rPr lang="ko-KR" altLang="en-US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환경</a:t>
            </a:r>
          </a:p>
        </p:txBody>
      </p:sp>
      <p:sp>
        <p:nvSpPr>
          <p:cNvPr id="6" name="모서리가 둥근 직사각형 5"/>
          <p:cNvSpPr/>
          <p:nvPr/>
        </p:nvSpPr>
        <p:spPr>
          <a:xfrm>
            <a:off x="467544" y="1052736"/>
            <a:ext cx="8208912" cy="3888432"/>
          </a:xfrm>
          <a:prstGeom prst="roundRect">
            <a:avLst>
              <a:gd name="adj" fmla="val 3169"/>
            </a:avLst>
          </a:prstGeom>
          <a:pattFill prst="pct20">
            <a:fgClr>
              <a:schemeClr val="bg1">
                <a:lumMod val="85000"/>
              </a:schemeClr>
            </a:fgClr>
            <a:bgClr>
              <a:schemeClr val="bg1"/>
            </a:bgClr>
          </a:pattFill>
          <a:ln w="12700">
            <a:solidFill>
              <a:schemeClr val="bg1">
                <a:lumMod val="50000"/>
                <a:alpha val="3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7" name="그룹 16"/>
          <p:cNvGrpSpPr/>
          <p:nvPr/>
        </p:nvGrpSpPr>
        <p:grpSpPr>
          <a:xfrm>
            <a:off x="467544" y="811957"/>
            <a:ext cx="2004090" cy="481558"/>
            <a:chOff x="3594795" y="667941"/>
            <a:chExt cx="2004090" cy="481558"/>
          </a:xfrm>
        </p:grpSpPr>
        <p:grpSp>
          <p:nvGrpSpPr>
            <p:cNvPr id="11" name="그룹 10"/>
            <p:cNvGrpSpPr/>
            <p:nvPr/>
          </p:nvGrpSpPr>
          <p:grpSpPr>
            <a:xfrm>
              <a:off x="3594795" y="667941"/>
              <a:ext cx="2004090" cy="481558"/>
              <a:chOff x="3563888" y="667941"/>
              <a:chExt cx="2004090" cy="481558"/>
            </a:xfrm>
          </p:grpSpPr>
          <p:sp>
            <p:nvSpPr>
              <p:cNvPr id="7" name="육각형 6"/>
              <p:cNvSpPr/>
              <p:nvPr/>
            </p:nvSpPr>
            <p:spPr>
              <a:xfrm>
                <a:off x="3563888" y="726604"/>
                <a:ext cx="2004090" cy="360040"/>
              </a:xfrm>
              <a:prstGeom prst="hexagon">
                <a:avLst/>
              </a:prstGeom>
              <a:solidFill>
                <a:srgbClr val="56288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62" tIns="34281" rIns="68562" bIns="34281" rtlCol="0" anchor="ctr"/>
              <a:lstStyle/>
              <a:p>
                <a:pPr algn="ctr" defTabSz="914339"/>
                <a:endParaRPr lang="ko-KR" altLang="en-US"/>
              </a:p>
            </p:txBody>
          </p:sp>
          <p:sp>
            <p:nvSpPr>
              <p:cNvPr id="9" name="타원 8"/>
              <p:cNvSpPr/>
              <p:nvPr/>
            </p:nvSpPr>
            <p:spPr>
              <a:xfrm>
                <a:off x="3563888" y="667941"/>
                <a:ext cx="481558" cy="481558"/>
              </a:xfrm>
              <a:prstGeom prst="ellipse">
                <a:avLst/>
              </a:prstGeom>
              <a:solidFill>
                <a:srgbClr val="241C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4291912" y="713710"/>
                <a:ext cx="763671" cy="369332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ko-KR" altLang="en-US" spc="-70" dirty="0" smtClean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63500" dir="2700000" algn="tl">
                        <a:srgbClr val="000000">
                          <a:alpha val="70000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순기능</a:t>
                </a:r>
                <a:endParaRPr lang="ko-KR" altLang="en-US" spc="-7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FFFF00"/>
                  </a:solidFill>
                  <a:effectLst>
                    <a:outerShdw blurRad="63500" dir="2700000" algn="tl">
                      <a:srgbClr val="000000">
                        <a:alpha val="70000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sp>
          <p:nvSpPr>
            <p:cNvPr id="12" name="덧셈 기호 11"/>
            <p:cNvSpPr/>
            <p:nvPr/>
          </p:nvSpPr>
          <p:spPr>
            <a:xfrm>
              <a:off x="3657427" y="726207"/>
              <a:ext cx="360040" cy="360040"/>
            </a:xfrm>
            <a:prstGeom prst="mathPlus">
              <a:avLst>
                <a:gd name="adj1" fmla="val 116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13" name="직선 연결선 12"/>
          <p:cNvCxnSpPr/>
          <p:nvPr/>
        </p:nvCxnSpPr>
        <p:spPr>
          <a:xfrm flipV="1">
            <a:off x="3179465" y="1268760"/>
            <a:ext cx="22146" cy="360040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 flipV="1">
            <a:off x="5935960" y="1268760"/>
            <a:ext cx="22146" cy="360040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/>
          <p:cNvGrpSpPr/>
          <p:nvPr/>
        </p:nvGrpSpPr>
        <p:grpSpPr>
          <a:xfrm>
            <a:off x="753294" y="1328271"/>
            <a:ext cx="2592288" cy="400110"/>
            <a:chOff x="467544" y="1184255"/>
            <a:chExt cx="2592288" cy="400110"/>
          </a:xfrm>
        </p:grpSpPr>
        <p:sp>
          <p:nvSpPr>
            <p:cNvPr id="18" name="왼쪽 화살표 17"/>
            <p:cNvSpPr/>
            <p:nvPr/>
          </p:nvSpPr>
          <p:spPr>
            <a:xfrm rot="10800000">
              <a:off x="467544" y="1267594"/>
              <a:ext cx="360040" cy="238310"/>
            </a:xfrm>
            <a:prstGeom prst="leftArrow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78000">
                  <a:schemeClr val="bg1">
                    <a:lumMod val="50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76713" y="1184255"/>
              <a:ext cx="2283119" cy="40011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ko-KR" altLang="en-US" sz="2000" spc="-1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263548"/>
                  </a:solidFill>
                  <a:effectLst>
                    <a:glow rad="101600">
                      <a:schemeClr val="bg1">
                        <a:alpha val="40000"/>
                      </a:schemeClr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삶의 편의성 향상</a:t>
              </a: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3534594" y="1328271"/>
            <a:ext cx="2592288" cy="400110"/>
            <a:chOff x="3163119" y="1184255"/>
            <a:chExt cx="2592288" cy="400110"/>
          </a:xfrm>
        </p:grpSpPr>
        <p:sp>
          <p:nvSpPr>
            <p:cNvPr id="22" name="왼쪽 화살표 21"/>
            <p:cNvSpPr/>
            <p:nvPr/>
          </p:nvSpPr>
          <p:spPr>
            <a:xfrm rot="10800000">
              <a:off x="3163119" y="1267594"/>
              <a:ext cx="360040" cy="238310"/>
            </a:xfrm>
            <a:prstGeom prst="leftArrow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78000">
                  <a:schemeClr val="bg1">
                    <a:lumMod val="50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472288" y="1184255"/>
              <a:ext cx="2283119" cy="40011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ko-KR" altLang="en-US" sz="2000" spc="-10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263548"/>
                  </a:solidFill>
                  <a:effectLst>
                    <a:glow rad="101600">
                      <a:schemeClr val="bg1">
                        <a:alpha val="40000"/>
                      </a:schemeClr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안전한 생활 환경</a:t>
              </a: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6411144" y="1328271"/>
            <a:ext cx="2592288" cy="400110"/>
            <a:chOff x="6011094" y="1184255"/>
            <a:chExt cx="2592288" cy="400110"/>
          </a:xfrm>
        </p:grpSpPr>
        <p:sp>
          <p:nvSpPr>
            <p:cNvPr id="25" name="왼쪽 화살표 24"/>
            <p:cNvSpPr/>
            <p:nvPr/>
          </p:nvSpPr>
          <p:spPr>
            <a:xfrm rot="10800000">
              <a:off x="6011094" y="1267594"/>
              <a:ext cx="360040" cy="238310"/>
            </a:xfrm>
            <a:prstGeom prst="leftArrow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78000">
                  <a:schemeClr val="bg1">
                    <a:lumMod val="50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320263" y="1184255"/>
              <a:ext cx="2283119" cy="40011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ko-KR" altLang="en-US" sz="2000" spc="-10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263548"/>
                  </a:solidFill>
                  <a:effectLst>
                    <a:glow rad="101600">
                      <a:schemeClr val="bg1">
                        <a:alpha val="40000"/>
                      </a:schemeClr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맞춤형 서비스</a:t>
              </a:r>
            </a:p>
          </p:txBody>
        </p:sp>
      </p:grpSp>
      <p:sp>
        <p:nvSpPr>
          <p:cNvPr id="32" name="양쪽 모서리가 둥근 사각형 31"/>
          <p:cNvSpPr/>
          <p:nvPr/>
        </p:nvSpPr>
        <p:spPr>
          <a:xfrm rot="16200000">
            <a:off x="1455453" y="1730536"/>
            <a:ext cx="1440160" cy="1668735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양쪽 모서리가 둥근 사각형 30"/>
          <p:cNvSpPr/>
          <p:nvPr/>
        </p:nvSpPr>
        <p:spPr>
          <a:xfrm rot="16200000">
            <a:off x="297049" y="2168860"/>
            <a:ext cx="1440160" cy="792088"/>
          </a:xfrm>
          <a:prstGeom prst="round2SameRect">
            <a:avLst>
              <a:gd name="adj1" fmla="val 10654"/>
              <a:gd name="adj2" fmla="val 0"/>
            </a:avLst>
          </a:prstGeom>
          <a:solidFill>
            <a:schemeClr val="bg1">
              <a:lumMod val="85000"/>
            </a:schemeClr>
          </a:solidFill>
          <a:ln w="3175">
            <a:solidFill>
              <a:srgbClr val="D9D9D9"/>
            </a:solidFill>
          </a:ln>
          <a:effectLst>
            <a:outerShdw dist="25400" algn="l" rotWithShape="0">
              <a:srgbClr val="42707D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645927" y="2067242"/>
            <a:ext cx="761747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1400" spc="-10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42707D"/>
                </a:solidFill>
                <a:effectLst/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헬스케어</a:t>
            </a:r>
            <a:endParaRPr lang="ko-KR" altLang="en-US" sz="1400" spc="-100" dirty="0">
              <a:ln>
                <a:solidFill>
                  <a:srgbClr val="4F81BD">
                    <a:alpha val="0"/>
                  </a:srgbClr>
                </a:solidFill>
              </a:ln>
              <a:solidFill>
                <a:srgbClr val="42707D"/>
              </a:solidFill>
              <a:effectLst/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1441748" y="1897782"/>
            <a:ext cx="15121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A24D48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(IBM) </a:t>
            </a:r>
            <a:r>
              <a:rPr lang="en-US" altLang="ko-KR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A24D48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/>
            </a:r>
            <a:br>
              <a:rPr lang="en-US" altLang="ko-KR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A24D48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왓슨을 </a:t>
            </a:r>
            <a:r>
              <a:rPr lang="ko-KR" altLang="en-US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통해 </a:t>
            </a:r>
            <a:r>
              <a:rPr lang="en-US" altLang="ko-KR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/>
            </a:r>
            <a:br>
              <a:rPr lang="en-US" altLang="ko-KR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대장암 </a:t>
            </a:r>
            <a:r>
              <a:rPr lang="en-US" altLang="ko-KR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98%, </a:t>
            </a:r>
            <a:r>
              <a:rPr lang="ko-KR" altLang="en-US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췌장암 </a:t>
            </a:r>
            <a:r>
              <a:rPr lang="en-US" altLang="ko-KR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94% </a:t>
            </a:r>
            <a:r>
              <a:rPr lang="ko-KR" altLang="en-US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등 전문의보다 </a:t>
            </a:r>
            <a:r>
              <a:rPr lang="en-US" altLang="ko-KR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/>
            </a:r>
            <a:br>
              <a:rPr lang="en-US" altLang="ko-KR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높은 초기 </a:t>
            </a:r>
            <a:r>
              <a:rPr lang="ko-KR" altLang="en-US" sz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암진단</a:t>
            </a:r>
            <a:r>
              <a:rPr lang="ko-KR" altLang="en-US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/>
            </a:r>
            <a:br>
              <a: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정확도 제공</a:t>
            </a:r>
            <a:endParaRPr lang="en-US" altLang="ko-KR" sz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8" name="양쪽 모서리가 둥근 사각형 37"/>
          <p:cNvSpPr/>
          <p:nvPr/>
        </p:nvSpPr>
        <p:spPr>
          <a:xfrm rot="16200000">
            <a:off x="1455453" y="3245011"/>
            <a:ext cx="1440160" cy="1668735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양쪽 모서리가 둥근 사각형 38"/>
          <p:cNvSpPr/>
          <p:nvPr/>
        </p:nvSpPr>
        <p:spPr>
          <a:xfrm rot="16200000">
            <a:off x="297049" y="3683335"/>
            <a:ext cx="1440160" cy="792088"/>
          </a:xfrm>
          <a:prstGeom prst="round2SameRect">
            <a:avLst>
              <a:gd name="adj1" fmla="val 10654"/>
              <a:gd name="adj2" fmla="val 0"/>
            </a:avLst>
          </a:prstGeom>
          <a:solidFill>
            <a:schemeClr val="bg1">
              <a:lumMod val="85000"/>
            </a:schemeClr>
          </a:solidFill>
          <a:ln w="3175">
            <a:solidFill>
              <a:srgbClr val="D9D9D9"/>
            </a:solidFill>
          </a:ln>
          <a:effectLst>
            <a:outerShdw dist="25400" algn="l" rotWithShape="0">
              <a:srgbClr val="42707D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790197" y="3581717"/>
            <a:ext cx="473206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1400" spc="-10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42707D"/>
                </a:solidFill>
                <a:effectLst/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교통</a:t>
            </a:r>
            <a:endParaRPr lang="ko-KR" altLang="en-US" sz="1400" spc="-100">
              <a:ln>
                <a:solidFill>
                  <a:srgbClr val="4F81BD">
                    <a:alpha val="0"/>
                  </a:srgbClr>
                </a:solidFill>
              </a:ln>
              <a:solidFill>
                <a:srgbClr val="42707D"/>
              </a:solidFill>
              <a:effectLst/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1441748" y="3412257"/>
            <a:ext cx="16180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A24D48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</a:t>
            </a:r>
            <a:r>
              <a:rPr lang="ko-KR" altLang="en-US" sz="1200" spc="-4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A24D48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피츠버그</a:t>
            </a:r>
            <a:r>
              <a:rPr lang="en-US" altLang="ko-KR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A24D48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 </a:t>
            </a:r>
            <a:r>
              <a:rPr lang="en-US" altLang="ko-KR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A24D48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/>
            </a:r>
            <a:br>
              <a:rPr lang="en-US" altLang="ko-KR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A24D48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교통정보를 분석하는  </a:t>
            </a:r>
            <a:endParaRPr lang="en-US" altLang="ko-KR" sz="1200" spc="-4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r>
              <a:rPr lang="ko-KR" altLang="en-US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인공지능이 </a:t>
            </a:r>
            <a:r>
              <a:rPr lang="en-US" altLang="ko-KR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50</a:t>
            </a:r>
            <a:r>
              <a:rPr lang="ko-KR" altLang="en-US" sz="1200" spc="-4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여개</a:t>
            </a:r>
            <a:r>
              <a:rPr lang="ko-KR" altLang="en-US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endParaRPr lang="en-US" altLang="ko-KR" sz="1200" spc="-4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r>
              <a:rPr lang="ko-KR" altLang="en-US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교차로 신호등을 </a:t>
            </a:r>
            <a:r>
              <a:rPr lang="ko-KR" altLang="en-US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운영</a:t>
            </a:r>
            <a:r>
              <a:rPr lang="en-US" altLang="ko-KR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en-US" altLang="ko-KR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/>
            </a:r>
            <a:br>
              <a:rPr lang="en-US" altLang="ko-KR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신호대기시간 </a:t>
            </a:r>
            <a:r>
              <a:rPr lang="en-US" altLang="ko-KR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40% </a:t>
            </a:r>
            <a:r>
              <a:rPr lang="en-US" altLang="ko-KR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/>
            </a:r>
            <a:br>
              <a:rPr lang="en-US" altLang="ko-KR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차량이동시간 </a:t>
            </a:r>
            <a:r>
              <a:rPr lang="en-US" altLang="ko-KR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26%</a:t>
            </a:r>
            <a:r>
              <a:rPr lang="ko-KR" altLang="en-US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감소</a:t>
            </a:r>
          </a:p>
        </p:txBody>
      </p:sp>
      <p:sp>
        <p:nvSpPr>
          <p:cNvPr id="44" name="양쪽 모서리가 둥근 사각형 43"/>
          <p:cNvSpPr/>
          <p:nvPr/>
        </p:nvSpPr>
        <p:spPr>
          <a:xfrm rot="16200000">
            <a:off x="4198653" y="1730536"/>
            <a:ext cx="1440160" cy="1668735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양쪽 모서리가 둥근 사각형 44"/>
          <p:cNvSpPr/>
          <p:nvPr/>
        </p:nvSpPr>
        <p:spPr>
          <a:xfrm rot="16200000">
            <a:off x="3040249" y="2168860"/>
            <a:ext cx="1440160" cy="792088"/>
          </a:xfrm>
          <a:prstGeom prst="round2SameRect">
            <a:avLst>
              <a:gd name="adj1" fmla="val 10654"/>
              <a:gd name="adj2" fmla="val 0"/>
            </a:avLst>
          </a:prstGeom>
          <a:solidFill>
            <a:schemeClr val="bg1">
              <a:lumMod val="85000"/>
            </a:schemeClr>
          </a:solidFill>
          <a:ln w="3175">
            <a:solidFill>
              <a:srgbClr val="D9D9D9"/>
            </a:solidFill>
          </a:ln>
          <a:effectLst>
            <a:outerShdw dist="25400" algn="l" rotWithShape="0">
              <a:srgbClr val="42707D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3355463" y="2067242"/>
            <a:ext cx="829073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1400" spc="-10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42707D"/>
                </a:solidFill>
                <a:effectLst/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보안</a:t>
            </a:r>
            <a:r>
              <a:rPr lang="en-US" altLang="ko-KR" sz="1400" spc="-10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42707D"/>
                </a:solidFill>
                <a:effectLst/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·</a:t>
            </a:r>
            <a:r>
              <a:rPr lang="ko-KR" altLang="en-US" sz="1400" spc="-10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42707D"/>
                </a:solidFill>
                <a:effectLst/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안전</a:t>
            </a:r>
            <a:endParaRPr lang="ko-KR" altLang="en-US" sz="1400" spc="-100">
              <a:ln>
                <a:solidFill>
                  <a:srgbClr val="4F81BD">
                    <a:alpha val="0"/>
                  </a:srgbClr>
                </a:solidFill>
              </a:ln>
              <a:solidFill>
                <a:srgbClr val="42707D"/>
              </a:solidFill>
              <a:effectLst/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4184948" y="1897782"/>
            <a:ext cx="16111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A24D48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(LA) </a:t>
            </a:r>
            <a:r>
              <a:rPr lang="en-US" altLang="ko-KR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A24D48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/>
            </a:r>
            <a:br>
              <a:rPr lang="en-US" altLang="ko-KR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A24D48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범죄데이터 학습으로</a:t>
            </a:r>
            <a:r>
              <a:rPr lang="en-US" altLang="ko-KR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en-US" altLang="ko-KR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/>
            </a:r>
            <a:br>
              <a:rPr lang="en-US" altLang="ko-KR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예상 </a:t>
            </a:r>
            <a:r>
              <a:rPr lang="ko-KR" altLang="en-US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범죄형태</a:t>
            </a:r>
            <a:r>
              <a:rPr lang="en-US" altLang="ko-KR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장소</a:t>
            </a:r>
            <a:r>
              <a:rPr lang="en-US" altLang="ko-KR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</a:t>
            </a:r>
            <a:br>
              <a:rPr lang="en-US" altLang="ko-KR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시간을  </a:t>
            </a:r>
            <a:r>
              <a:rPr lang="ko-KR" altLang="en-US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예측하는 ‘ </a:t>
            </a:r>
            <a:r>
              <a:rPr lang="en-US" altLang="ko-KR" sz="1200" spc="-4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PredPol</a:t>
            </a:r>
            <a:r>
              <a:rPr lang="en-US" altLang="ko-KR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’</a:t>
            </a:r>
            <a:r>
              <a:rPr lang="ko-KR" altLang="en-US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을</a:t>
            </a:r>
            <a:r>
              <a:rPr lang="en-US" altLang="ko-KR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ko-KR" altLang="en-US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도입</a:t>
            </a:r>
            <a:r>
              <a:rPr lang="en-US" altLang="ko-KR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br>
              <a:rPr lang="en-US" altLang="ko-KR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절도범죄 </a:t>
            </a:r>
            <a:r>
              <a:rPr lang="en-US" altLang="ko-KR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13%, </a:t>
            </a:r>
            <a:r>
              <a:rPr lang="en-US" altLang="ko-KR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/>
            </a:r>
            <a:br>
              <a:rPr lang="en-US" altLang="ko-KR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강도범죄 </a:t>
            </a:r>
            <a:r>
              <a:rPr lang="en-US" altLang="ko-KR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22% </a:t>
            </a:r>
            <a:r>
              <a:rPr lang="ko-KR" altLang="en-US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감소</a:t>
            </a:r>
          </a:p>
        </p:txBody>
      </p:sp>
      <p:sp>
        <p:nvSpPr>
          <p:cNvPr id="50" name="양쪽 모서리가 둥근 사각형 49"/>
          <p:cNvSpPr/>
          <p:nvPr/>
        </p:nvSpPr>
        <p:spPr>
          <a:xfrm rot="16200000">
            <a:off x="4198653" y="3245011"/>
            <a:ext cx="1440160" cy="1668735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양쪽 모서리가 둥근 사각형 50"/>
          <p:cNvSpPr/>
          <p:nvPr/>
        </p:nvSpPr>
        <p:spPr>
          <a:xfrm rot="16200000">
            <a:off x="3040249" y="3683335"/>
            <a:ext cx="1440160" cy="792088"/>
          </a:xfrm>
          <a:prstGeom prst="round2SameRect">
            <a:avLst>
              <a:gd name="adj1" fmla="val 10654"/>
              <a:gd name="adj2" fmla="val 0"/>
            </a:avLst>
          </a:prstGeom>
          <a:solidFill>
            <a:schemeClr val="bg1">
              <a:lumMod val="85000"/>
            </a:schemeClr>
          </a:solidFill>
          <a:ln w="3175">
            <a:solidFill>
              <a:srgbClr val="D9D9D9"/>
            </a:solidFill>
          </a:ln>
          <a:effectLst>
            <a:outerShdw dist="25400" algn="l" rotWithShape="0">
              <a:srgbClr val="42707D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TextBox 51"/>
          <p:cNvSpPr txBox="1"/>
          <p:nvPr/>
        </p:nvSpPr>
        <p:spPr>
          <a:xfrm>
            <a:off x="3355464" y="3581717"/>
            <a:ext cx="829073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1400" spc="-10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42707D"/>
                </a:solidFill>
                <a:effectLst/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재난</a:t>
            </a:r>
            <a:r>
              <a:rPr lang="en-US" altLang="ko-KR" sz="1400" spc="-10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42707D"/>
                </a:solidFill>
                <a:effectLst/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·</a:t>
            </a:r>
            <a:r>
              <a:rPr lang="ko-KR" altLang="en-US" sz="1400" spc="-10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42707D"/>
                </a:solidFill>
                <a:effectLst/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국방</a:t>
            </a:r>
            <a:endParaRPr lang="ko-KR" altLang="en-US" sz="1400" spc="-100">
              <a:ln>
                <a:solidFill>
                  <a:srgbClr val="4F81BD">
                    <a:alpha val="0"/>
                  </a:srgbClr>
                </a:solidFill>
              </a:ln>
              <a:solidFill>
                <a:srgbClr val="42707D"/>
              </a:solidFill>
              <a:effectLst/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4184948" y="3412257"/>
            <a:ext cx="15121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A24D48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</a:t>
            </a:r>
            <a:r>
              <a:rPr lang="ko-KR" altLang="en-US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A24D48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국방부</a:t>
            </a:r>
            <a:r>
              <a:rPr lang="en-US" altLang="ko-KR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A24D48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 </a:t>
            </a:r>
            <a:r>
              <a:rPr lang="en-US" altLang="ko-KR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A24D48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/>
            </a:r>
            <a:br>
              <a:rPr lang="en-US" altLang="ko-KR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A24D48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200" spc="-4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무인경계</a:t>
            </a:r>
            <a:r>
              <a:rPr lang="ko-KR" altLang="en-US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ko-KR" altLang="en-US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/>
            </a:r>
            <a:br>
              <a:rPr lang="ko-KR" altLang="en-US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감시시스템</a:t>
            </a:r>
            <a:r>
              <a:rPr lang="en-US" altLang="ko-KR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br>
              <a:rPr lang="en-US" altLang="ko-KR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인공지능 </a:t>
            </a:r>
            <a:r>
              <a:rPr lang="ko-KR" altLang="en-US" sz="1200" spc="-4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지휘결심</a:t>
            </a:r>
            <a:endParaRPr lang="ko-KR" altLang="en-US" sz="1200" spc="-4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r>
              <a:rPr lang="ko-KR" altLang="en-US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지원체계 </a:t>
            </a:r>
            <a:r>
              <a:rPr lang="ko-KR" altLang="en-US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구축 추진중</a:t>
            </a:r>
          </a:p>
        </p:txBody>
      </p:sp>
      <p:sp>
        <p:nvSpPr>
          <p:cNvPr id="56" name="양쪽 모서리가 둥근 사각형 55"/>
          <p:cNvSpPr/>
          <p:nvPr/>
        </p:nvSpPr>
        <p:spPr>
          <a:xfrm rot="16200000">
            <a:off x="6971494" y="1730536"/>
            <a:ext cx="1440160" cy="1668735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양쪽 모서리가 둥근 사각형 56"/>
          <p:cNvSpPr/>
          <p:nvPr/>
        </p:nvSpPr>
        <p:spPr>
          <a:xfrm rot="16200000">
            <a:off x="5813090" y="2168860"/>
            <a:ext cx="1440160" cy="792088"/>
          </a:xfrm>
          <a:prstGeom prst="round2SameRect">
            <a:avLst>
              <a:gd name="adj1" fmla="val 10654"/>
              <a:gd name="adj2" fmla="val 0"/>
            </a:avLst>
          </a:prstGeom>
          <a:solidFill>
            <a:schemeClr val="bg1">
              <a:lumMod val="85000"/>
            </a:schemeClr>
          </a:solidFill>
          <a:ln w="3175">
            <a:solidFill>
              <a:srgbClr val="D9D9D9"/>
            </a:solidFill>
          </a:ln>
          <a:effectLst>
            <a:outerShdw dist="25400" algn="l" rotWithShape="0">
              <a:srgbClr val="42707D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TextBox 57"/>
          <p:cNvSpPr txBox="1"/>
          <p:nvPr/>
        </p:nvSpPr>
        <p:spPr>
          <a:xfrm>
            <a:off x="6306238" y="2067242"/>
            <a:ext cx="473206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1400" spc="-10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42707D"/>
                </a:solidFill>
                <a:effectLst/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교육</a:t>
            </a:r>
            <a:endParaRPr lang="ko-KR" altLang="en-US" sz="1400" spc="-100">
              <a:ln>
                <a:solidFill>
                  <a:srgbClr val="4F81BD">
                    <a:alpha val="0"/>
                  </a:srgbClr>
                </a:solidFill>
              </a:ln>
              <a:solidFill>
                <a:srgbClr val="42707D"/>
              </a:solidFill>
              <a:effectLst/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6957789" y="1897782"/>
            <a:ext cx="15121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A24D48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(IBM) </a:t>
            </a:r>
            <a:r>
              <a:rPr lang="en-US" altLang="ko-KR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A24D48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/>
            </a:r>
            <a:br>
              <a:rPr lang="en-US" altLang="ko-KR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A24D48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en-US" altLang="ko-KR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‘</a:t>
            </a:r>
            <a:r>
              <a:rPr lang="en-US" altLang="ko-KR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Teacher Advisor’ </a:t>
            </a:r>
            <a:br>
              <a:rPr lang="en-US" altLang="ko-KR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플랫폼을 개발하여 </a:t>
            </a:r>
            <a:br>
              <a:rPr lang="ko-KR" altLang="en-US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개개인 수준에 맞는  </a:t>
            </a:r>
            <a:br>
              <a:rPr lang="ko-KR" altLang="en-US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수학수업 </a:t>
            </a:r>
            <a:r>
              <a:rPr lang="ko-KR" altLang="en-US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제공 </a:t>
            </a:r>
            <a:r>
              <a:rPr lang="ko-KR" altLang="en-US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지원</a:t>
            </a:r>
          </a:p>
        </p:txBody>
      </p:sp>
      <p:sp>
        <p:nvSpPr>
          <p:cNvPr id="62" name="양쪽 모서리가 둥근 사각형 61"/>
          <p:cNvSpPr/>
          <p:nvPr/>
        </p:nvSpPr>
        <p:spPr>
          <a:xfrm rot="16200000">
            <a:off x="6971494" y="3245011"/>
            <a:ext cx="1440160" cy="1668735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양쪽 모서리가 둥근 사각형 62"/>
          <p:cNvSpPr/>
          <p:nvPr/>
        </p:nvSpPr>
        <p:spPr>
          <a:xfrm rot="16200000">
            <a:off x="5813090" y="3683335"/>
            <a:ext cx="1440160" cy="792088"/>
          </a:xfrm>
          <a:prstGeom prst="round2SameRect">
            <a:avLst>
              <a:gd name="adj1" fmla="val 10654"/>
              <a:gd name="adj2" fmla="val 0"/>
            </a:avLst>
          </a:prstGeom>
          <a:solidFill>
            <a:schemeClr val="bg1">
              <a:lumMod val="85000"/>
            </a:schemeClr>
          </a:solidFill>
          <a:ln w="3175">
            <a:solidFill>
              <a:srgbClr val="D9D9D9"/>
            </a:solidFill>
          </a:ln>
          <a:effectLst>
            <a:outerShdw dist="25400" algn="l" rotWithShape="0">
              <a:srgbClr val="42707D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TextBox 63"/>
          <p:cNvSpPr txBox="1"/>
          <p:nvPr/>
        </p:nvSpPr>
        <p:spPr>
          <a:xfrm>
            <a:off x="6306238" y="3581717"/>
            <a:ext cx="473206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1400" spc="-10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42707D"/>
                </a:solidFill>
                <a:effectLst/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복지</a:t>
            </a:r>
            <a:endParaRPr lang="ko-KR" altLang="en-US" sz="1400" spc="-100">
              <a:ln>
                <a:solidFill>
                  <a:srgbClr val="4F81BD">
                    <a:alpha val="0"/>
                  </a:srgbClr>
                </a:solidFill>
              </a:ln>
              <a:solidFill>
                <a:srgbClr val="42707D"/>
              </a:solidFill>
              <a:effectLst/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6957788" y="3412257"/>
            <a:ext cx="17186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A24D48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(EU) </a:t>
            </a:r>
            <a:r>
              <a:rPr lang="en-US" altLang="ko-KR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A24D48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/>
            </a:r>
            <a:br>
              <a:rPr lang="en-US" altLang="ko-KR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A24D48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시각 </a:t>
            </a:r>
            <a:r>
              <a:rPr lang="ko-KR" altLang="en-US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알고리즘으로 </a:t>
            </a:r>
            <a:r>
              <a:rPr lang="en-US" altLang="ko-KR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/>
            </a:r>
            <a:br>
              <a:rPr lang="en-US" altLang="ko-KR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주변환경을 인지하여</a:t>
            </a:r>
            <a:r>
              <a:rPr lang="en-US" altLang="ko-KR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/>
            </a:r>
            <a:br>
              <a:rPr lang="en-US" altLang="ko-KR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장애물을 피해 </a:t>
            </a:r>
            <a:r>
              <a:rPr lang="ko-KR" altLang="en-US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스스로 </a:t>
            </a:r>
            <a:endParaRPr lang="en-US" altLang="ko-KR" sz="1200" spc="-4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r>
              <a:rPr lang="ko-KR" altLang="en-US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주행하는 </a:t>
            </a:r>
            <a:r>
              <a:rPr lang="ko-KR" altLang="en-US" sz="1200" spc="-15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로보틱</a:t>
            </a:r>
            <a:r>
              <a:rPr lang="ko-KR" altLang="en-US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휠체어</a:t>
            </a:r>
            <a:endParaRPr lang="en-US" altLang="ko-KR" sz="1200" spc="-15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r>
              <a:rPr lang="ko-KR" altLang="en-US" sz="12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개발</a:t>
            </a:r>
            <a:endParaRPr lang="ko-KR" altLang="en-US" sz="1200" spc="-4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7" name="모서리가 둥근 직사각형 66"/>
          <p:cNvSpPr/>
          <p:nvPr/>
        </p:nvSpPr>
        <p:spPr>
          <a:xfrm>
            <a:off x="467544" y="5262786"/>
            <a:ext cx="8208912" cy="1195883"/>
          </a:xfrm>
          <a:prstGeom prst="roundRect">
            <a:avLst>
              <a:gd name="adj" fmla="val 3169"/>
            </a:avLst>
          </a:prstGeom>
          <a:solidFill>
            <a:srgbClr val="C4BD97"/>
          </a:solidFill>
          <a:ln w="12700">
            <a:solidFill>
              <a:schemeClr val="bg1">
                <a:lumMod val="50000"/>
                <a:alpha val="3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8" name="그룹 67"/>
          <p:cNvGrpSpPr/>
          <p:nvPr/>
        </p:nvGrpSpPr>
        <p:grpSpPr>
          <a:xfrm>
            <a:off x="467544" y="5022007"/>
            <a:ext cx="2004090" cy="481558"/>
            <a:chOff x="3594795" y="667941"/>
            <a:chExt cx="2004090" cy="481558"/>
          </a:xfrm>
        </p:grpSpPr>
        <p:grpSp>
          <p:nvGrpSpPr>
            <p:cNvPr id="69" name="그룹 68"/>
            <p:cNvGrpSpPr/>
            <p:nvPr/>
          </p:nvGrpSpPr>
          <p:grpSpPr>
            <a:xfrm>
              <a:off x="3594795" y="667941"/>
              <a:ext cx="2004090" cy="481558"/>
              <a:chOff x="3563888" y="667941"/>
              <a:chExt cx="2004090" cy="481558"/>
            </a:xfrm>
          </p:grpSpPr>
          <p:sp>
            <p:nvSpPr>
              <p:cNvPr id="71" name="육각형 70"/>
              <p:cNvSpPr/>
              <p:nvPr/>
            </p:nvSpPr>
            <p:spPr>
              <a:xfrm>
                <a:off x="3563888" y="726604"/>
                <a:ext cx="2004090" cy="360040"/>
              </a:xfrm>
              <a:prstGeom prst="hexagon">
                <a:avLst/>
              </a:prstGeom>
              <a:solidFill>
                <a:srgbClr val="A24D4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62" tIns="34281" rIns="68562" bIns="34281" rtlCol="0" anchor="ctr"/>
              <a:lstStyle/>
              <a:p>
                <a:pPr algn="ctr" defTabSz="914339"/>
                <a:endParaRPr lang="ko-KR" altLang="en-US"/>
              </a:p>
            </p:txBody>
          </p:sp>
          <p:sp>
            <p:nvSpPr>
              <p:cNvPr id="72" name="타원 71"/>
              <p:cNvSpPr/>
              <p:nvPr/>
            </p:nvSpPr>
            <p:spPr>
              <a:xfrm>
                <a:off x="3563888" y="667941"/>
                <a:ext cx="481558" cy="481558"/>
              </a:xfrm>
              <a:prstGeom prst="ellipse">
                <a:avLst/>
              </a:prstGeom>
              <a:solidFill>
                <a:srgbClr val="241C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4291912" y="713710"/>
                <a:ext cx="763671" cy="369332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ko-KR" altLang="en-US" spc="-70" dirty="0" smtClean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63500" dir="2700000" algn="tl">
                        <a:srgbClr val="000000">
                          <a:alpha val="70000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역기능</a:t>
                </a:r>
                <a:endParaRPr lang="ko-KR" altLang="en-US" spc="-7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FFFF00"/>
                  </a:solidFill>
                  <a:effectLst>
                    <a:outerShdw blurRad="63500" dir="2700000" algn="tl">
                      <a:srgbClr val="000000">
                        <a:alpha val="70000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sp>
          <p:nvSpPr>
            <p:cNvPr id="70" name="뺄셈 기호 69"/>
            <p:cNvSpPr/>
            <p:nvPr/>
          </p:nvSpPr>
          <p:spPr>
            <a:xfrm>
              <a:off x="3657427" y="726207"/>
              <a:ext cx="360040" cy="360040"/>
            </a:xfrm>
            <a:prstGeom prst="mathMinus">
              <a:avLst>
                <a:gd name="adj1" fmla="val 1470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6" name="그룹 75"/>
          <p:cNvGrpSpPr/>
          <p:nvPr/>
        </p:nvGrpSpPr>
        <p:grpSpPr>
          <a:xfrm>
            <a:off x="1277913" y="5694296"/>
            <a:ext cx="3386658" cy="400110"/>
            <a:chOff x="467544" y="1184255"/>
            <a:chExt cx="3386658" cy="400110"/>
          </a:xfrm>
        </p:grpSpPr>
        <p:sp>
          <p:nvSpPr>
            <p:cNvPr id="77" name="왼쪽 화살표 76"/>
            <p:cNvSpPr/>
            <p:nvPr/>
          </p:nvSpPr>
          <p:spPr>
            <a:xfrm rot="10800000">
              <a:off x="467544" y="1267594"/>
              <a:ext cx="360040" cy="238310"/>
            </a:xfrm>
            <a:prstGeom prst="leftArrow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78000">
                  <a:schemeClr val="bg1">
                    <a:lumMod val="50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776713" y="1184255"/>
              <a:ext cx="3077489" cy="40011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ko-KR" altLang="en-US" sz="2000" spc="-1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263548"/>
                  </a:solidFill>
                  <a:effectLst/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해킹</a:t>
              </a:r>
              <a:r>
                <a:rPr lang="en-US" altLang="ko-KR" sz="2000" spc="-1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263548"/>
                  </a:solidFill>
                  <a:effectLst/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·</a:t>
              </a:r>
              <a:r>
                <a:rPr lang="ko-KR" altLang="en-US" sz="2000" spc="-1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263548"/>
                  </a:solidFill>
                  <a:effectLst/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양극화</a:t>
              </a:r>
              <a:r>
                <a:rPr lang="en-US" altLang="ko-KR" sz="2000" spc="-1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263548"/>
                  </a:solidFill>
                  <a:effectLst/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·</a:t>
              </a:r>
              <a:r>
                <a:rPr lang="ko-KR" altLang="en-US" sz="2000" spc="-1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263548"/>
                  </a:solidFill>
                  <a:effectLst/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개인정보 유출 등 </a:t>
              </a:r>
            </a:p>
          </p:txBody>
        </p:sp>
      </p:grpSp>
      <p:sp>
        <p:nvSpPr>
          <p:cNvPr id="79" name="직사각형 78"/>
          <p:cNvSpPr/>
          <p:nvPr/>
        </p:nvSpPr>
        <p:spPr>
          <a:xfrm>
            <a:off x="4644008" y="5688762"/>
            <a:ext cx="396044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ko-KR" altLang="en-US" sz="1400" spc="-4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전력</a:t>
            </a:r>
            <a:r>
              <a:rPr lang="en-US" altLang="ko-KR" sz="1400" spc="-4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1400" spc="-4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교통 등 공공망 해킹 시 국가적 위험 노출</a:t>
            </a:r>
            <a:r>
              <a:rPr lang="en-US" altLang="ko-KR" sz="1400" spc="-4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</a:t>
            </a:r>
            <a:br>
              <a:rPr lang="en-US" altLang="ko-KR" sz="1400" spc="-4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400" spc="-4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승자독식 구조로 양극화 심화</a:t>
            </a:r>
            <a:r>
              <a:rPr lang="en-US" altLang="ko-KR" sz="1400" spc="-4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1400" spc="-4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개인 사생활 침해 우려 등</a:t>
            </a:r>
          </a:p>
        </p:txBody>
      </p:sp>
      <p:pic>
        <p:nvPicPr>
          <p:cNvPr id="84" name="그림 8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32" y="5589240"/>
            <a:ext cx="517144" cy="517144"/>
          </a:xfrm>
          <a:prstGeom prst="rect">
            <a:avLst/>
          </a:prstGeom>
        </p:spPr>
      </p:pic>
      <p:pic>
        <p:nvPicPr>
          <p:cNvPr id="85" name="그림 84"/>
          <p:cNvPicPr>
            <a:picLocks noChangeAspect="1"/>
          </p:cNvPicPr>
          <p:nvPr/>
        </p:nvPicPr>
        <p:blipFill rotWithShape="1">
          <a:blip r:embed="rId3"/>
          <a:srcRect l="10073" r="10073"/>
          <a:stretch/>
        </p:blipFill>
        <p:spPr>
          <a:xfrm>
            <a:off x="693093" y="2416324"/>
            <a:ext cx="648000" cy="648000"/>
          </a:xfrm>
          <a:prstGeom prst="ellipse">
            <a:avLst/>
          </a:prstGeom>
          <a:ln w="25400">
            <a:solidFill>
              <a:srgbClr val="4B3245"/>
            </a:solidFill>
          </a:ln>
        </p:spPr>
      </p:pic>
      <p:pic>
        <p:nvPicPr>
          <p:cNvPr id="86" name="그림 8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4" r="47138"/>
          <a:stretch/>
        </p:blipFill>
        <p:spPr>
          <a:xfrm>
            <a:off x="3441298" y="2416324"/>
            <a:ext cx="648000" cy="648000"/>
          </a:xfrm>
          <a:prstGeom prst="ellipse">
            <a:avLst/>
          </a:prstGeom>
          <a:ln w="25400">
            <a:solidFill>
              <a:srgbClr val="4B3245"/>
            </a:solidFill>
          </a:ln>
        </p:spPr>
      </p:pic>
      <p:pic>
        <p:nvPicPr>
          <p:cNvPr id="87" name="그림 8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" r="1667"/>
          <a:stretch/>
        </p:blipFill>
        <p:spPr>
          <a:xfrm>
            <a:off x="6216258" y="2427124"/>
            <a:ext cx="648000" cy="648000"/>
          </a:xfrm>
          <a:prstGeom prst="ellipse">
            <a:avLst/>
          </a:prstGeom>
          <a:ln w="25400">
            <a:solidFill>
              <a:srgbClr val="4B3245"/>
            </a:solidFill>
          </a:ln>
        </p:spPr>
      </p:pic>
      <p:pic>
        <p:nvPicPr>
          <p:cNvPr id="88" name="그림 8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9" r="11409"/>
          <a:stretch/>
        </p:blipFill>
        <p:spPr>
          <a:xfrm>
            <a:off x="693093" y="3960843"/>
            <a:ext cx="648000" cy="648000"/>
          </a:xfrm>
          <a:prstGeom prst="ellipse">
            <a:avLst/>
          </a:prstGeom>
          <a:ln w="25400">
            <a:solidFill>
              <a:srgbClr val="4B3245"/>
            </a:solidFill>
          </a:ln>
        </p:spPr>
      </p:pic>
      <p:pic>
        <p:nvPicPr>
          <p:cNvPr id="89" name="그림 8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8" r="4688"/>
          <a:stretch/>
        </p:blipFill>
        <p:spPr>
          <a:xfrm>
            <a:off x="3441298" y="3960843"/>
            <a:ext cx="648000" cy="648000"/>
          </a:xfrm>
          <a:prstGeom prst="ellipse">
            <a:avLst/>
          </a:prstGeom>
          <a:ln w="25400">
            <a:solidFill>
              <a:srgbClr val="4B3245"/>
            </a:solidFill>
          </a:ln>
        </p:spPr>
      </p:pic>
      <p:pic>
        <p:nvPicPr>
          <p:cNvPr id="90" name="그림 8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4" b="804"/>
          <a:stretch/>
        </p:blipFill>
        <p:spPr>
          <a:xfrm>
            <a:off x="6216258" y="3960843"/>
            <a:ext cx="648000" cy="648000"/>
          </a:xfrm>
          <a:prstGeom prst="ellipse">
            <a:avLst/>
          </a:prstGeom>
          <a:ln w="25400">
            <a:solidFill>
              <a:srgbClr val="4B3245"/>
            </a:solidFill>
          </a:ln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236E7D-FB35-4D75-92A5-5D42865B9399}" type="slidenum">
              <a:rPr lang="ko-KR" altLang="en-US" smtClean="0"/>
              <a:pPr/>
              <a:t>17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4511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한쪽 모서리가 잘린 사각형 218"/>
          <p:cNvSpPr/>
          <p:nvPr/>
        </p:nvSpPr>
        <p:spPr>
          <a:xfrm rot="5400000">
            <a:off x="4280669" y="-3829913"/>
            <a:ext cx="582671" cy="9144000"/>
          </a:xfrm>
          <a:prstGeom prst="snip1Rect">
            <a:avLst>
              <a:gd name="adj" fmla="val 31876"/>
            </a:avLst>
          </a:prstGeom>
          <a:blipFill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  <a:lum bright="-13000"/>
            </a:blip>
            <a:srcRect/>
            <a:stretch>
              <a:fillRect l="-63861" r="-57924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51520" y="450751"/>
            <a:ext cx="496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solidFill>
                  <a:schemeClr val="bg1"/>
                </a:solidFill>
              </a:rPr>
              <a:t>4</a:t>
            </a:r>
            <a:r>
              <a:rPr lang="ko-KR" altLang="en-US" sz="3200" dirty="0">
                <a:solidFill>
                  <a:schemeClr val="bg1"/>
                </a:solidFill>
              </a:rPr>
              <a:t>차 산업혁명과 정부정책환경</a:t>
            </a:r>
            <a:endParaRPr lang="ko-KR" altLang="en-US" sz="3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1319461"/>
            <a:ext cx="7394973" cy="54322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Calibri" panose="020F0502020204030204" pitchFamily="34" charset="0"/>
              <a:buChar char="□"/>
            </a:pPr>
            <a:r>
              <a:rPr lang="ko-KR" altLang="en-US" sz="3200" dirty="0" smtClean="0"/>
              <a:t> 산업혁명기 </a:t>
            </a:r>
            <a:r>
              <a:rPr lang="ko-KR" altLang="en-US" sz="3200" dirty="0"/>
              <a:t>기술혁신의 전반적 특징</a:t>
            </a:r>
            <a:endParaRPr lang="en-US" altLang="ko-KR" sz="32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/>
              <a:t>근본동인의 출현</a:t>
            </a:r>
            <a:r>
              <a:rPr lang="en-US" altLang="ko-KR" dirty="0"/>
              <a:t>(Motive)</a:t>
            </a:r>
          </a:p>
          <a:p>
            <a:pPr lvl="1">
              <a:lnSpc>
                <a:spcPct val="150000"/>
              </a:lnSpc>
              <a:buFont typeface="Calibri" panose="020F0502020204030204" pitchFamily="34" charset="0"/>
              <a:buChar char="⁻"/>
            </a:pPr>
            <a:r>
              <a:rPr lang="ko-KR" altLang="en-US" dirty="0"/>
              <a:t>획기적 기술</a:t>
            </a:r>
            <a:r>
              <a:rPr lang="en-US" altLang="ko-KR" dirty="0"/>
              <a:t>, </a:t>
            </a:r>
            <a:r>
              <a:rPr lang="ko-KR" altLang="en-US" dirty="0"/>
              <a:t>획기적 소재 출현 ⇨ 생산성의 급격한 변화</a:t>
            </a:r>
            <a:endParaRPr lang="en-US" altLang="ko-KR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/>
              <a:t>대표적 사용부문</a:t>
            </a:r>
            <a:r>
              <a:rPr lang="en-US" altLang="ko-KR" dirty="0"/>
              <a:t>(Carrier)</a:t>
            </a:r>
          </a:p>
          <a:p>
            <a:pPr lvl="1">
              <a:lnSpc>
                <a:spcPct val="150000"/>
              </a:lnSpc>
              <a:buFont typeface="Calibri" panose="020F0502020204030204" pitchFamily="34" charset="0"/>
              <a:buChar char="⁻"/>
            </a:pPr>
            <a:r>
              <a:rPr lang="ko-KR" altLang="en-US" dirty="0"/>
              <a:t>방적기</a:t>
            </a:r>
            <a:r>
              <a:rPr lang="en-US" altLang="ko-KR" dirty="0"/>
              <a:t>, </a:t>
            </a:r>
            <a:r>
              <a:rPr lang="ko-KR" altLang="en-US" dirty="0"/>
              <a:t>기관차</a:t>
            </a:r>
            <a:r>
              <a:rPr lang="en-US" altLang="ko-KR" dirty="0"/>
              <a:t>, </a:t>
            </a:r>
            <a:r>
              <a:rPr lang="ko-KR" altLang="en-US" dirty="0"/>
              <a:t>전기제품</a:t>
            </a:r>
            <a:r>
              <a:rPr lang="en-US" altLang="ko-KR" dirty="0"/>
              <a:t>, </a:t>
            </a:r>
            <a:r>
              <a:rPr lang="ko-KR" altLang="en-US" dirty="0"/>
              <a:t>자동차</a:t>
            </a:r>
            <a:r>
              <a:rPr lang="en-US" altLang="ko-KR" dirty="0"/>
              <a:t>, </a:t>
            </a:r>
            <a:r>
              <a:rPr lang="ko-KR" altLang="en-US" dirty="0"/>
              <a:t>컴퓨터</a:t>
            </a:r>
            <a:r>
              <a:rPr lang="en-US" altLang="ko-KR" dirty="0"/>
              <a:t>, </a:t>
            </a:r>
            <a:r>
              <a:rPr lang="ko-KR" altLang="en-US" dirty="0"/>
              <a:t>인터넷</a:t>
            </a:r>
            <a:r>
              <a:rPr lang="en-US" altLang="ko-KR" dirty="0"/>
              <a:t>, </a:t>
            </a:r>
            <a:r>
              <a:rPr lang="ko-KR" altLang="en-US" dirty="0" err="1"/>
              <a:t>스마트폰</a:t>
            </a:r>
            <a:r>
              <a:rPr lang="en-US" altLang="ko-KR" dirty="0"/>
              <a:t>, </a:t>
            </a:r>
            <a:r>
              <a:rPr lang="ko-KR" altLang="en-US" dirty="0"/>
              <a:t>무인자동차</a:t>
            </a:r>
            <a:endParaRPr lang="en-US" altLang="ko-KR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/>
              <a:t>핵심 인프라 부문</a:t>
            </a:r>
            <a:r>
              <a:rPr lang="en-US" altLang="ko-KR" dirty="0"/>
              <a:t>(Infrastructure)</a:t>
            </a:r>
          </a:p>
          <a:p>
            <a:pPr lvl="1">
              <a:lnSpc>
                <a:spcPct val="150000"/>
              </a:lnSpc>
              <a:buFont typeface="Calibri" panose="020F0502020204030204" pitchFamily="34" charset="0"/>
              <a:buChar char="⁻"/>
            </a:pPr>
            <a:r>
              <a:rPr lang="ko-KR" altLang="en-US" dirty="0"/>
              <a:t>철도</a:t>
            </a:r>
            <a:r>
              <a:rPr lang="en-US" altLang="ko-KR" dirty="0"/>
              <a:t>, </a:t>
            </a:r>
            <a:r>
              <a:rPr lang="ko-KR" altLang="en-US" dirty="0"/>
              <a:t>도로</a:t>
            </a:r>
            <a:r>
              <a:rPr lang="en-US" altLang="ko-KR" dirty="0"/>
              <a:t>, </a:t>
            </a:r>
            <a:r>
              <a:rPr lang="ko-KR" altLang="en-US" dirty="0" err="1"/>
              <a:t>전력망</a:t>
            </a:r>
            <a:r>
              <a:rPr lang="en-US" altLang="ko-KR" dirty="0"/>
              <a:t>, </a:t>
            </a:r>
            <a:r>
              <a:rPr lang="ko-KR" altLang="en-US" dirty="0"/>
              <a:t>유무선 </a:t>
            </a:r>
            <a:r>
              <a:rPr lang="ko-KR" altLang="en-US" dirty="0" err="1"/>
              <a:t>인터넷망</a:t>
            </a:r>
            <a:r>
              <a:rPr lang="en-US" altLang="ko-KR" dirty="0"/>
              <a:t>, </a:t>
            </a:r>
            <a:r>
              <a:rPr lang="en-US" altLang="ko-KR" dirty="0" err="1"/>
              <a:t>IoT</a:t>
            </a:r>
            <a:r>
              <a:rPr lang="ko-KR" altLang="en-US" dirty="0"/>
              <a:t>망</a:t>
            </a:r>
            <a:endParaRPr lang="en-US" altLang="ko-KR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/>
              <a:t>경제 경영 패러다임 </a:t>
            </a:r>
            <a:r>
              <a:rPr lang="en-US" altLang="ko-KR" dirty="0"/>
              <a:t>Shift</a:t>
            </a:r>
          </a:p>
          <a:p>
            <a:pPr lvl="1">
              <a:lnSpc>
                <a:spcPct val="150000"/>
              </a:lnSpc>
              <a:buFont typeface="Calibri" panose="020F0502020204030204" pitchFamily="34" charset="0"/>
              <a:buChar char="⁻"/>
            </a:pPr>
            <a:r>
              <a:rPr lang="ko-KR" altLang="en-US" dirty="0"/>
              <a:t>공장시스템</a:t>
            </a:r>
            <a:r>
              <a:rPr lang="en-US" altLang="ko-KR" dirty="0"/>
              <a:t>, </a:t>
            </a:r>
            <a:r>
              <a:rPr lang="ko-KR" altLang="en-US" dirty="0"/>
              <a:t>포디즘</a:t>
            </a:r>
            <a:r>
              <a:rPr lang="en-US" altLang="ko-KR" dirty="0"/>
              <a:t>, </a:t>
            </a:r>
            <a:r>
              <a:rPr lang="ko-KR" altLang="en-US" dirty="0" err="1"/>
              <a:t>위계형</a:t>
            </a:r>
            <a:r>
              <a:rPr lang="ko-KR" altLang="en-US" dirty="0"/>
              <a:t> 기업조직</a:t>
            </a:r>
            <a:r>
              <a:rPr lang="en-US" altLang="ko-KR" dirty="0"/>
              <a:t>, </a:t>
            </a:r>
            <a:r>
              <a:rPr lang="ko-KR" altLang="en-US" dirty="0"/>
              <a:t>가상조직</a:t>
            </a:r>
            <a:r>
              <a:rPr lang="en-US" altLang="ko-KR" dirty="0"/>
              <a:t>, </a:t>
            </a:r>
            <a:r>
              <a:rPr lang="ko-KR" altLang="en-US" dirty="0"/>
              <a:t>플랫폼 경제</a:t>
            </a:r>
            <a:r>
              <a:rPr lang="en-US" altLang="ko-KR" dirty="0"/>
              <a:t>, </a:t>
            </a:r>
            <a:r>
              <a:rPr lang="ko-KR" altLang="en-US" dirty="0"/>
              <a:t>공유경제</a:t>
            </a:r>
            <a:endParaRPr lang="en-US" altLang="ko-KR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/>
              <a:t>병목현상과 과도한 기대의 동시 출현</a:t>
            </a:r>
            <a:endParaRPr lang="en-US" altLang="ko-KR" dirty="0"/>
          </a:p>
          <a:p>
            <a:pPr lvl="1">
              <a:lnSpc>
                <a:spcPct val="150000"/>
              </a:lnSpc>
              <a:buFont typeface="Calibri" panose="020F0502020204030204" pitchFamily="34" charset="0"/>
              <a:buChar char="⁻"/>
            </a:pPr>
            <a:r>
              <a:rPr lang="ko-KR" altLang="en-US" dirty="0"/>
              <a:t>과도한 기대</a:t>
            </a:r>
            <a:r>
              <a:rPr lang="en-US" altLang="ko-KR" dirty="0"/>
              <a:t>, </a:t>
            </a:r>
            <a:r>
              <a:rPr lang="ko-KR" altLang="en-US" dirty="0"/>
              <a:t>버블형성</a:t>
            </a:r>
            <a:r>
              <a:rPr lang="en-US" altLang="ko-KR" dirty="0"/>
              <a:t>, </a:t>
            </a:r>
            <a:r>
              <a:rPr lang="ko-KR" altLang="en-US" dirty="0"/>
              <a:t>병목현상으로 인한 버블 붕괴 침체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/>
              <a:t>상당한 투자와 축적을 지나 대호황을 구현</a:t>
            </a:r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5872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한쪽 모서리가 잘린 사각형 218"/>
          <p:cNvSpPr/>
          <p:nvPr/>
        </p:nvSpPr>
        <p:spPr>
          <a:xfrm rot="5400000">
            <a:off x="4280669" y="-3829913"/>
            <a:ext cx="582671" cy="9144000"/>
          </a:xfrm>
          <a:prstGeom prst="snip1Rect">
            <a:avLst>
              <a:gd name="adj" fmla="val 31876"/>
            </a:avLst>
          </a:prstGeom>
          <a:blipFill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  <a:lum bright="-13000"/>
            </a:blip>
            <a:srcRect/>
            <a:stretch>
              <a:fillRect l="-63861" r="-57924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51520" y="450751"/>
            <a:ext cx="496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solidFill>
                  <a:schemeClr val="bg1"/>
                </a:solidFill>
              </a:rPr>
              <a:t>4</a:t>
            </a:r>
            <a:r>
              <a:rPr lang="ko-KR" altLang="en-US" sz="3200" dirty="0">
                <a:solidFill>
                  <a:schemeClr val="bg1"/>
                </a:solidFill>
              </a:rPr>
              <a:t>차 산업혁명과 정부정책환경</a:t>
            </a:r>
            <a:endParaRPr lang="ko-KR" altLang="en-US" sz="3000" dirty="0">
              <a:solidFill>
                <a:schemeClr val="bg1"/>
              </a:solidFill>
            </a:endParaRPr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xmlns="" id="{93A0B1CD-AF25-4964-A400-B091ABA003B8}"/>
              </a:ext>
            </a:extLst>
          </p:cNvPr>
          <p:cNvSpPr txBox="1">
            <a:spLocks/>
          </p:cNvSpPr>
          <p:nvPr/>
        </p:nvSpPr>
        <p:spPr>
          <a:xfrm>
            <a:off x="251520" y="1268760"/>
            <a:ext cx="11367783" cy="54503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Calibri" panose="020F0502020204030204" pitchFamily="34" charset="0"/>
              <a:buChar char="□"/>
            </a:pPr>
            <a:r>
              <a:rPr lang="ko-KR" altLang="en-US" sz="3200" dirty="0"/>
              <a:t>패러다임 전환기의 정부역할</a:t>
            </a:r>
            <a:endParaRPr lang="en-US" altLang="ko-KR" sz="32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r>
              <a:rPr lang="ko-KR" altLang="en-US" sz="2400" dirty="0"/>
              <a:t>변혁적 기술</a:t>
            </a:r>
            <a:r>
              <a:rPr lang="en-US" altLang="ko-KR" sz="2400" dirty="0"/>
              <a:t>(</a:t>
            </a:r>
            <a:r>
              <a:rPr lang="ko-KR" altLang="en-US" sz="2400" dirty="0"/>
              <a:t>패러다임 전환수준</a:t>
            </a:r>
            <a:r>
              <a:rPr lang="en-US" altLang="ko-KR" sz="2400" dirty="0"/>
              <a:t>)</a:t>
            </a:r>
            <a:r>
              <a:rPr lang="ko-KR" altLang="en-US" sz="2400" dirty="0"/>
              <a:t>에 뒤따르는 경제변화는 상당한</a:t>
            </a:r>
            <a:r>
              <a:rPr lang="en-US" altLang="ko-KR" sz="2400" dirty="0"/>
              <a:t/>
            </a:r>
            <a:br>
              <a:rPr lang="en-US" altLang="ko-KR" sz="2400" dirty="0"/>
            </a:br>
            <a:r>
              <a:rPr lang="en-US" altLang="ko-KR" sz="2400" dirty="0"/>
              <a:t>Time Lag </a:t>
            </a:r>
            <a:r>
              <a:rPr lang="ko-KR" altLang="en-US" sz="2400" dirty="0"/>
              <a:t>존재 </a:t>
            </a:r>
            <a:r>
              <a:rPr lang="en-US" altLang="ko-KR" sz="2400" dirty="0"/>
              <a:t>: </a:t>
            </a:r>
            <a:r>
              <a:rPr lang="ko-KR" altLang="en-US" sz="2400" dirty="0"/>
              <a:t>자동차</a:t>
            </a:r>
            <a:r>
              <a:rPr lang="en-US" altLang="ko-KR" sz="2400" dirty="0"/>
              <a:t>(1860-1950), ICT(1940-1990)</a:t>
            </a:r>
          </a:p>
          <a:p>
            <a:pPr marL="0" indent="0">
              <a:buNone/>
            </a:pPr>
            <a:endParaRPr lang="en-US" altLang="ko-KR" sz="1200" dirty="0"/>
          </a:p>
          <a:p>
            <a:pPr>
              <a:buFont typeface="Calibri" panose="020F0502020204030204" pitchFamily="34" charset="0"/>
              <a:buChar char="⁻"/>
            </a:pPr>
            <a:r>
              <a:rPr lang="en-US" altLang="ko-KR" sz="2000" dirty="0"/>
              <a:t>ICT, Bio, </a:t>
            </a:r>
            <a:r>
              <a:rPr lang="ko-KR" altLang="en-US" sz="2000" dirty="0"/>
              <a:t>나노 등 </a:t>
            </a:r>
            <a:r>
              <a:rPr lang="en-US" altLang="ko-KR" sz="2000" dirty="0"/>
              <a:t>4</a:t>
            </a:r>
            <a:r>
              <a:rPr lang="ko-KR" altLang="en-US" sz="2000" dirty="0"/>
              <a:t>차 산업혁명의 핵심기술은 유아기에서 청소년기로 성장 중</a:t>
            </a:r>
            <a:endParaRPr lang="en-US" altLang="ko-KR" sz="2000" dirty="0"/>
          </a:p>
          <a:p>
            <a:pPr marL="457200" lvl="1" indent="0">
              <a:buNone/>
            </a:pPr>
            <a:endParaRPr lang="en-US" altLang="ko-KR" sz="2000" dirty="0"/>
          </a:p>
          <a:p>
            <a:pPr>
              <a:buFont typeface="Calibri" panose="020F0502020204030204" pitchFamily="34" charset="0"/>
              <a:buChar char="⁻"/>
            </a:pPr>
            <a:r>
              <a:rPr lang="en-US" altLang="ko-KR" sz="2000" dirty="0"/>
              <a:t>4</a:t>
            </a:r>
            <a:r>
              <a:rPr lang="ko-KR" altLang="en-US" sz="2000" dirty="0"/>
              <a:t>차 산업혁명 기술의 잠재적</a:t>
            </a:r>
            <a:r>
              <a:rPr lang="en-US" altLang="ko-KR" sz="2000" dirty="0"/>
              <a:t>, </a:t>
            </a:r>
            <a:r>
              <a:rPr lang="ko-KR" altLang="en-US" sz="2000" dirty="0"/>
              <a:t>산업적 편익은 아직 많은 부분에서 </a:t>
            </a:r>
            <a:r>
              <a:rPr lang="ko-KR" altLang="en-US" sz="2000" dirty="0" err="1"/>
              <a:t>미활용</a:t>
            </a:r>
            <a:r>
              <a:rPr lang="ko-KR" altLang="en-US" sz="2000" dirty="0"/>
              <a:t> 단계</a:t>
            </a:r>
            <a:endParaRPr lang="en-US" altLang="ko-KR" sz="2000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xmlns="" id="{BCC1B9A9-1A78-4749-8EB4-98C8009BB3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227685"/>
              </p:ext>
            </p:extLst>
          </p:nvPr>
        </p:nvGraphicFramePr>
        <p:xfrm>
          <a:off x="395536" y="1916832"/>
          <a:ext cx="8205133" cy="1379728"/>
        </p:xfrm>
        <a:graphic>
          <a:graphicData uri="http://schemas.openxmlformats.org/drawingml/2006/table">
            <a:tbl>
              <a:tblPr/>
              <a:tblGrid>
                <a:gridCol w="8205133">
                  <a:extLst>
                    <a:ext uri="{9D8B030D-6E8A-4147-A177-3AD203B41FA5}">
                      <a16:colId xmlns:a16="http://schemas.microsoft.com/office/drawing/2014/main" xmlns="" val="2716435925"/>
                    </a:ext>
                  </a:extLst>
                </a:gridCol>
              </a:tblGrid>
              <a:tr h="1351008">
                <a:tc>
                  <a:txBody>
                    <a:bodyPr/>
                    <a:lstStyle/>
                    <a:p>
                      <a:pPr marL="349250" marR="0" indent="-349250" algn="l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altLang="ko-KR" sz="20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  “</a:t>
                      </a:r>
                      <a:r>
                        <a:rPr lang="ko-KR" altLang="en-US" sz="20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과거 산업혁명 패러다임 전환기 정부의 역할을 상기하면</a:t>
                      </a:r>
                      <a:r>
                        <a:rPr lang="en-US" altLang="ko-KR" sz="20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/>
                      </a:r>
                      <a:br>
                        <a:rPr lang="en-US" altLang="ko-KR" sz="20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</a:br>
                      <a:r>
                        <a:rPr lang="en-US" altLang="ko-KR" sz="20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4</a:t>
                      </a:r>
                      <a:r>
                        <a:rPr lang="ko-KR" altLang="en-US" sz="20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차 산업혁명 시대에 맞는 새로운 </a:t>
                      </a:r>
                      <a:r>
                        <a:rPr lang="en-US" altLang="ko-KR" sz="20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digital new deal </a:t>
                      </a:r>
                      <a:r>
                        <a:rPr lang="ko-KR" altLang="en-US" sz="20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정책이 </a:t>
                      </a:r>
                      <a:r>
                        <a:rPr lang="ko-KR" altLang="en-US" sz="2000" kern="0" spc="0" dirty="0" smtClean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필요</a:t>
                      </a:r>
                      <a:r>
                        <a:rPr lang="en-US" altLang="ko-KR" sz="2000" kern="0" spc="0" dirty="0" smtClean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”</a:t>
                      </a:r>
                      <a:endParaRPr lang="en-US" altLang="ko-KR" sz="2000" kern="0" spc="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휴먼명조"/>
                      </a:endParaRPr>
                    </a:p>
                    <a:p>
                      <a:pPr marL="349250" marR="0" indent="-349250" algn="r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altLang="ko-KR" sz="20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- Michal Lind(2012) -</a:t>
                      </a:r>
                      <a:endParaRPr lang="ko-KR" altLang="en-US" sz="2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8034" marR="18034" marT="18034" marB="180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40719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225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한쪽 모서리가 잘린 사각형 218"/>
          <p:cNvSpPr/>
          <p:nvPr/>
        </p:nvSpPr>
        <p:spPr>
          <a:xfrm rot="5400000">
            <a:off x="4280669" y="-3829913"/>
            <a:ext cx="582671" cy="9144000"/>
          </a:xfrm>
          <a:prstGeom prst="snip1Rect">
            <a:avLst>
              <a:gd name="adj" fmla="val 31876"/>
            </a:avLst>
          </a:prstGeom>
          <a:blipFill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  <a:lum bright="-13000"/>
            </a:blip>
            <a:srcRect/>
            <a:stretch>
              <a:fillRect l="-63861" r="-57924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51520" y="450751"/>
            <a:ext cx="496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solidFill>
                  <a:schemeClr val="bg1"/>
                </a:solidFill>
              </a:rPr>
              <a:t>4</a:t>
            </a:r>
            <a:r>
              <a:rPr lang="ko-KR" altLang="en-US" sz="3200" dirty="0">
                <a:solidFill>
                  <a:schemeClr val="bg1"/>
                </a:solidFill>
              </a:rPr>
              <a:t>차 산업혁명과 정부정책환경</a:t>
            </a:r>
            <a:endParaRPr lang="ko-KR" altLang="en-US" sz="3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1319461"/>
            <a:ext cx="7533729" cy="5302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Calibri" panose="020F0502020204030204" pitchFamily="34" charset="0"/>
              <a:buChar char="□"/>
            </a:pPr>
            <a:r>
              <a:rPr lang="ko-KR" altLang="en-US" dirty="0"/>
              <a:t> </a:t>
            </a:r>
            <a:r>
              <a:rPr lang="ko-KR" altLang="en-US" sz="3000" dirty="0"/>
              <a:t>패러다임 전환기의 정부역할</a:t>
            </a:r>
            <a:endParaRPr lang="en-US" altLang="ko-KR" sz="3000" dirty="0"/>
          </a:p>
          <a:p>
            <a:endParaRPr lang="en-US" altLang="ko-KR" sz="1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/>
              <a:t>ICT</a:t>
            </a:r>
            <a:r>
              <a:rPr lang="ko-KR" altLang="en-US" dirty="0"/>
              <a:t> 중심의 </a:t>
            </a:r>
            <a:r>
              <a:rPr lang="en-US" altLang="ko-KR" dirty="0"/>
              <a:t>4</a:t>
            </a:r>
            <a:r>
              <a:rPr lang="ko-KR" altLang="en-US" dirty="0"/>
              <a:t>차 산업혁명의 현 상황은 대공황 당시의 전기</a:t>
            </a:r>
            <a:r>
              <a:rPr lang="en-US" altLang="ko-KR" dirty="0"/>
              <a:t>,</a:t>
            </a:r>
            <a:br>
              <a:rPr lang="en-US" altLang="ko-KR" dirty="0"/>
            </a:br>
            <a:r>
              <a:rPr lang="ko-KR" altLang="en-US" dirty="0"/>
              <a:t>자동차 산업과 유사</a:t>
            </a:r>
            <a:endParaRPr lang="en-US" altLang="ko-KR" dirty="0"/>
          </a:p>
          <a:p>
            <a:pPr lvl="1">
              <a:lnSpc>
                <a:spcPct val="150000"/>
              </a:lnSpc>
            </a:pPr>
            <a:r>
              <a:rPr lang="en-US" altLang="ko-KR" dirty="0"/>
              <a:t>“</a:t>
            </a:r>
            <a:r>
              <a:rPr lang="ko-KR" altLang="en-US" dirty="0"/>
              <a:t>낡은 경제 패러다임은 무너지고</a:t>
            </a:r>
            <a:r>
              <a:rPr lang="en-US" altLang="ko-KR" dirty="0"/>
              <a:t> (</a:t>
            </a:r>
            <a:r>
              <a:rPr lang="ko-KR" altLang="en-US" dirty="0"/>
              <a:t>이것을 우리는 </a:t>
            </a:r>
            <a:r>
              <a:rPr lang="en-US" altLang="ko-KR" dirty="0"/>
              <a:t>New Normal</a:t>
            </a:r>
            <a:r>
              <a:rPr lang="ko-KR" altLang="en-US" dirty="0"/>
              <a:t>이라</a:t>
            </a:r>
            <a:r>
              <a:rPr lang="en-US" altLang="ko-KR" dirty="0"/>
              <a:t> </a:t>
            </a:r>
            <a:r>
              <a:rPr lang="ko-KR" altLang="en-US" dirty="0"/>
              <a:t>부르고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/>
              <a:t> 저성장</a:t>
            </a:r>
            <a:r>
              <a:rPr lang="en-US" altLang="ko-KR" dirty="0"/>
              <a:t>, </a:t>
            </a:r>
            <a:r>
              <a:rPr lang="ko-KR" altLang="en-US" dirty="0" err="1"/>
              <a:t>저고용</a:t>
            </a:r>
            <a:r>
              <a:rPr lang="en-US" altLang="ko-KR" dirty="0"/>
              <a:t>, </a:t>
            </a:r>
            <a:r>
              <a:rPr lang="ko-KR" altLang="en-US" dirty="0"/>
              <a:t>양극화</a:t>
            </a:r>
            <a:r>
              <a:rPr lang="en-US" altLang="ko-KR" dirty="0"/>
              <a:t>, </a:t>
            </a:r>
            <a:r>
              <a:rPr lang="ko-KR" altLang="en-US" dirty="0"/>
              <a:t>생산성 침체</a:t>
            </a:r>
            <a:r>
              <a:rPr lang="en-US" altLang="ko-KR" dirty="0"/>
              <a:t>) </a:t>
            </a:r>
            <a:r>
              <a:rPr lang="ko-KR" altLang="en-US" dirty="0"/>
              <a:t>다음 경제가 탄생하기 위한 몸부림</a:t>
            </a:r>
            <a:r>
              <a:rPr lang="en-US" altLang="ko-KR" dirty="0"/>
              <a:t>,</a:t>
            </a:r>
            <a:br>
              <a:rPr lang="en-US" altLang="ko-KR" dirty="0"/>
            </a:br>
            <a:r>
              <a:rPr lang="en-US" altLang="ko-KR" dirty="0"/>
              <a:t> </a:t>
            </a:r>
            <a:r>
              <a:rPr lang="ko-KR" altLang="en-US" dirty="0"/>
              <a:t>고군분투의 시대</a:t>
            </a:r>
            <a:r>
              <a:rPr lang="en-US" altLang="ko-KR" dirty="0"/>
              <a:t>”</a:t>
            </a:r>
          </a:p>
          <a:p>
            <a:pPr lvl="1">
              <a:lnSpc>
                <a:spcPct val="150000"/>
              </a:lnSpc>
            </a:pPr>
            <a:endParaRPr lang="en-US" altLang="ko-KR" sz="1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/>
              <a:t>정부의 역할 </a:t>
            </a:r>
            <a:r>
              <a:rPr lang="en-US" altLang="ko-KR" dirty="0"/>
              <a:t>:</a:t>
            </a:r>
          </a:p>
          <a:p>
            <a:pPr lvl="1">
              <a:lnSpc>
                <a:spcPct val="150000"/>
              </a:lnSpc>
            </a:pPr>
            <a:r>
              <a:rPr lang="ko-KR" altLang="en-US" dirty="0"/>
              <a:t>지속적으로 악화되고 있는 구조적 문제들을 </a:t>
            </a:r>
            <a:r>
              <a:rPr lang="en-US" altLang="ko-KR" dirty="0"/>
              <a:t>4</a:t>
            </a:r>
            <a:r>
              <a:rPr lang="ko-KR" altLang="en-US" dirty="0"/>
              <a:t>차 산업혁명의 기술에 기반한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/>
              <a:t>지속가능 성장 패러다임으로 전환</a:t>
            </a:r>
            <a:endParaRPr lang="en-US" altLang="ko-KR" dirty="0"/>
          </a:p>
          <a:p>
            <a:pPr lvl="1">
              <a:lnSpc>
                <a:spcPct val="150000"/>
              </a:lnSpc>
            </a:pPr>
            <a:endParaRPr lang="en-US" altLang="ko-KR" dirty="0"/>
          </a:p>
          <a:p>
            <a:pPr lvl="1">
              <a:lnSpc>
                <a:spcPct val="150000"/>
              </a:lnSpc>
            </a:pPr>
            <a:r>
              <a:rPr lang="en-US" altLang="ko-KR" sz="3000" b="1" dirty="0"/>
              <a:t>“ </a:t>
            </a:r>
            <a:r>
              <a:rPr lang="ko-KR" altLang="en-US" sz="3000" b="1" dirty="0"/>
              <a:t>구조적 도전적 사회문제 해결의 </a:t>
            </a:r>
            <a:r>
              <a:rPr lang="ko-KR" altLang="en-US" sz="3000" b="1" dirty="0" err="1" smtClean="0"/>
              <a:t>신산업화</a:t>
            </a:r>
            <a:r>
              <a:rPr lang="en-US" altLang="ko-KR" sz="3000" b="1" dirty="0" smtClean="0"/>
              <a:t>”</a:t>
            </a:r>
            <a:endParaRPr lang="en-US" altLang="ko-KR" sz="3000" b="1" dirty="0"/>
          </a:p>
        </p:txBody>
      </p:sp>
    </p:spTree>
    <p:extLst>
      <p:ext uri="{BB962C8B-B14F-4D97-AF65-F5344CB8AC3E}">
        <p14:creationId xmlns:p14="http://schemas.microsoft.com/office/powerpoint/2010/main" val="241611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1966" y="142771"/>
            <a:ext cx="5000087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2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</a:t>
            </a:r>
            <a:r>
              <a:rPr lang="ko-KR" altLang="en-US" sz="2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차 산업혁명은 한국사회 발전의 </a:t>
            </a:r>
            <a:r>
              <a:rPr lang="ko-KR" altLang="en-US" sz="2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변곡점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1446784" y="980728"/>
            <a:ext cx="62504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2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우리의 강점을 살려 대한민국의 </a:t>
            </a:r>
            <a:r>
              <a:rPr lang="en-US" altLang="ko-KR" sz="2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</a:t>
            </a:r>
            <a:r>
              <a:rPr lang="ko-KR" altLang="en-US" sz="2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차 </a:t>
            </a:r>
            <a:r>
              <a:rPr lang="ko-KR" altLang="en-US" sz="2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산업혁명 </a:t>
            </a:r>
            <a:r>
              <a:rPr lang="ko-KR" altLang="en-US" sz="2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실현</a:t>
            </a:r>
          </a:p>
        </p:txBody>
      </p:sp>
      <p:grpSp>
        <p:nvGrpSpPr>
          <p:cNvPr id="58" name="그룹 57"/>
          <p:cNvGrpSpPr/>
          <p:nvPr/>
        </p:nvGrpSpPr>
        <p:grpSpPr>
          <a:xfrm>
            <a:off x="0" y="1772816"/>
            <a:ext cx="9144000" cy="5085184"/>
            <a:chOff x="0" y="1916832"/>
            <a:chExt cx="9144000" cy="4941168"/>
          </a:xfrm>
          <a:effectLst>
            <a:outerShdw blurRad="25400" algn="ctr" rotWithShape="0">
              <a:prstClr val="black">
                <a:alpha val="65000"/>
              </a:prstClr>
            </a:outerShdw>
          </a:effectLst>
        </p:grpSpPr>
        <p:sp>
          <p:nvSpPr>
            <p:cNvPr id="59" name="한쪽 모서리가 잘린 사각형 58"/>
            <p:cNvSpPr/>
            <p:nvPr/>
          </p:nvSpPr>
          <p:spPr>
            <a:xfrm>
              <a:off x="4355976" y="1916832"/>
              <a:ext cx="4788024" cy="4941168"/>
            </a:xfrm>
            <a:prstGeom prst="snip1Rect">
              <a:avLst>
                <a:gd name="adj" fmla="val 942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한쪽 모서리가 잘린 사각형 59"/>
            <p:cNvSpPr/>
            <p:nvPr/>
          </p:nvSpPr>
          <p:spPr>
            <a:xfrm flipH="1">
              <a:off x="0" y="1916832"/>
              <a:ext cx="4788024" cy="4941168"/>
            </a:xfrm>
            <a:prstGeom prst="snip1Rect">
              <a:avLst>
                <a:gd name="adj" fmla="val 942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1" name="직사각형 60"/>
          <p:cNvSpPr/>
          <p:nvPr/>
        </p:nvSpPr>
        <p:spPr>
          <a:xfrm>
            <a:off x="3671900" y="2581836"/>
            <a:ext cx="5076812" cy="3730808"/>
          </a:xfrm>
          <a:prstGeom prst="rect">
            <a:avLst/>
          </a:prstGeom>
          <a:solidFill>
            <a:schemeClr val="accent1">
              <a:lumMod val="20000"/>
              <a:lumOff val="8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2" name="Picture 2" descr="C:\Users\Administrator\Desktop\ㅇㅅㄷ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661150" y="4039166"/>
            <a:ext cx="2524252" cy="2267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3" name="직선 연결선 62"/>
          <p:cNvCxnSpPr/>
          <p:nvPr/>
        </p:nvCxnSpPr>
        <p:spPr>
          <a:xfrm>
            <a:off x="458686" y="6312645"/>
            <a:ext cx="8380514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  <a:alpha val="47000"/>
              </a:schemeClr>
            </a:solidFill>
            <a:prstDash val="solid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 flipV="1">
            <a:off x="610405" y="1981201"/>
            <a:ext cx="0" cy="448316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  <a:alpha val="47000"/>
              </a:schemeClr>
            </a:solidFill>
            <a:prstDash val="solid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그룹 64"/>
          <p:cNvGrpSpPr/>
          <p:nvPr/>
        </p:nvGrpSpPr>
        <p:grpSpPr>
          <a:xfrm>
            <a:off x="605099" y="2142732"/>
            <a:ext cx="8143615" cy="457035"/>
            <a:chOff x="605099" y="2106872"/>
            <a:chExt cx="8143615" cy="457035"/>
          </a:xfrm>
        </p:grpSpPr>
        <p:pic>
          <p:nvPicPr>
            <p:cNvPr id="66" name="Picture 4" descr="C:\Users\지서니\Desktop\PNG\내용 2 copy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669"/>
            <a:stretch/>
          </p:blipFill>
          <p:spPr bwMode="auto">
            <a:xfrm>
              <a:off x="1232288" y="2106872"/>
              <a:ext cx="7028153" cy="451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" name="Picture 4" descr="C:\Users\지서니\Desktop\PNG\내용 2 copy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4029"/>
            <a:stretch/>
          </p:blipFill>
          <p:spPr bwMode="auto">
            <a:xfrm>
              <a:off x="615258" y="2106872"/>
              <a:ext cx="1148080" cy="451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8" name="직사각형 67"/>
            <p:cNvSpPr/>
            <p:nvPr/>
          </p:nvSpPr>
          <p:spPr>
            <a:xfrm>
              <a:off x="614661" y="2190295"/>
              <a:ext cx="2971918" cy="276999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ts val="300"/>
                </a:spcAft>
                <a:defRPr/>
              </a:pPr>
              <a:r>
                <a:rPr lang="en-US" altLang="ko-KR" sz="2000" spc="-100" dirty="0">
                  <a:ln cap="sq">
                    <a:solidFill>
                      <a:schemeClr val="accent2">
                        <a:alpha val="0"/>
                      </a:schemeClr>
                    </a:solidFill>
                    <a:miter lim="800000"/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40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3</a:t>
              </a:r>
              <a:r>
                <a:rPr lang="ko-KR" altLang="en-US" sz="2000" spc="-100" dirty="0">
                  <a:ln cap="sq">
                    <a:solidFill>
                      <a:schemeClr val="accent2">
                        <a:alpha val="0"/>
                      </a:schemeClr>
                    </a:solidFill>
                    <a:miter lim="800000"/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40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차 산업혁명</a:t>
              </a: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3622090" y="2190295"/>
              <a:ext cx="5126624" cy="276999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ts val="300"/>
                </a:spcAft>
                <a:defRPr/>
              </a:pPr>
              <a:r>
                <a:rPr lang="en-US" altLang="ko-KR" sz="2000" spc="-100" dirty="0" smtClean="0">
                  <a:ln cap="sq">
                    <a:solidFill>
                      <a:schemeClr val="accent2">
                        <a:alpha val="0"/>
                      </a:schemeClr>
                    </a:solidFill>
                    <a:miter lim="800000"/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40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4</a:t>
              </a:r>
              <a:r>
                <a:rPr lang="ko-KR" altLang="en-US" sz="2000" spc="-100" dirty="0" smtClean="0">
                  <a:ln cap="sq">
                    <a:solidFill>
                      <a:schemeClr val="accent2">
                        <a:alpha val="0"/>
                      </a:schemeClr>
                    </a:solidFill>
                    <a:miter lim="800000"/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40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차 산업혁명</a:t>
              </a:r>
              <a:endParaRPr lang="ko-KR" altLang="en-US" sz="2000" spc="-100" dirty="0">
                <a:ln cap="sq">
                  <a:solidFill>
                    <a:schemeClr val="accent2">
                      <a:alpha val="0"/>
                    </a:schemeClr>
                  </a:solidFill>
                  <a:miter lim="800000"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pic>
          <p:nvPicPr>
            <p:cNvPr id="70" name="Picture 4" descr="C:\Users\지서니\Desktop\PNG\내용 2 copy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549" r="7669"/>
            <a:stretch/>
          </p:blipFill>
          <p:spPr bwMode="auto">
            <a:xfrm>
              <a:off x="8023412" y="2106872"/>
              <a:ext cx="720427" cy="451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1" name="직사각형 70"/>
            <p:cNvSpPr/>
            <p:nvPr/>
          </p:nvSpPr>
          <p:spPr>
            <a:xfrm>
              <a:off x="605099" y="2410545"/>
              <a:ext cx="8143613" cy="153362"/>
            </a:xfrm>
            <a:prstGeom prst="rect">
              <a:avLst/>
            </a:prstGeom>
            <a:gradFill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49000"/>
                    <a:lumMod val="76000"/>
                    <a:lumOff val="24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cxnSp>
        <p:nvCxnSpPr>
          <p:cNvPr id="72" name="직선 연결선 71"/>
          <p:cNvCxnSpPr/>
          <p:nvPr/>
        </p:nvCxnSpPr>
        <p:spPr>
          <a:xfrm>
            <a:off x="3655046" y="2590801"/>
            <a:ext cx="0" cy="3721844"/>
          </a:xfrm>
          <a:prstGeom prst="line">
            <a:avLst/>
          </a:prstGeom>
          <a:noFill/>
          <a:ln w="19050" cap="rnd" cmpd="sng" algn="ctr">
            <a:solidFill>
              <a:srgbClr val="0446A8">
                <a:alpha val="44000"/>
              </a:srgbClr>
            </a:solidFill>
            <a:prstDash val="sysDot"/>
          </a:ln>
          <a:effectLst/>
        </p:spPr>
      </p:cxnSp>
      <p:grpSp>
        <p:nvGrpSpPr>
          <p:cNvPr id="73" name="그룹 72"/>
          <p:cNvGrpSpPr/>
          <p:nvPr/>
        </p:nvGrpSpPr>
        <p:grpSpPr>
          <a:xfrm>
            <a:off x="6765191" y="2949070"/>
            <a:ext cx="2020747" cy="1055994"/>
            <a:chOff x="5327190" y="2699457"/>
            <a:chExt cx="1533847" cy="801551"/>
          </a:xfrm>
        </p:grpSpPr>
        <p:sp>
          <p:nvSpPr>
            <p:cNvPr id="74" name="직사각형 73"/>
            <p:cNvSpPr/>
            <p:nvPr/>
          </p:nvSpPr>
          <p:spPr>
            <a:xfrm>
              <a:off x="5327190" y="2699457"/>
              <a:ext cx="1498335" cy="8015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5453734" y="3059244"/>
              <a:ext cx="1407303" cy="334453"/>
            </a:xfrm>
            <a:prstGeom prst="rect">
              <a:avLst/>
            </a:prstGeom>
          </p:spPr>
          <p:txBody>
            <a:bodyPr wrap="square" lIns="0" tIns="0" rIns="0" bIns="0" anchor="t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ko-KR" sz="1600" spc="-100" dirty="0" smtClean="0">
                  <a:ln cap="sq"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  <a:miter lim="800000"/>
                  </a:ln>
                  <a:solidFill>
                    <a:schemeClr val="tx2">
                      <a:lumMod val="7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4</a:t>
              </a:r>
              <a:r>
                <a:rPr lang="ko-KR" altLang="en-US" sz="1600" spc="-100" dirty="0" smtClean="0">
                  <a:ln cap="sq"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  <a:miter lim="800000"/>
                  </a:ln>
                  <a:solidFill>
                    <a:schemeClr val="tx2">
                      <a:lumMod val="7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차 산업혁명 선도</a:t>
              </a:r>
              <a:endParaRPr lang="en-US" altLang="ko-KR" sz="1600" spc="-100" dirty="0" smtClean="0">
                <a:ln cap="sq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  <a:miter lim="800000"/>
                </a:ln>
                <a:solidFill>
                  <a:schemeClr val="tx2">
                    <a:lumMod val="7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>
                <a:spcBef>
                  <a:spcPct val="0"/>
                </a:spcBef>
              </a:pPr>
              <a:r>
                <a:rPr lang="ko-KR" altLang="en-US" sz="1600" spc="-100" dirty="0" smtClean="0">
                  <a:ln cap="sq"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  <a:miter lim="800000"/>
                  </a:ln>
                  <a:solidFill>
                    <a:schemeClr val="tx2">
                      <a:lumMod val="7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저성장</a:t>
              </a:r>
              <a:r>
                <a:rPr lang="en-US" altLang="ko-KR" sz="1600" spc="-100" dirty="0" smtClean="0">
                  <a:ln cap="sq"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  <a:miter lim="800000"/>
                  </a:ln>
                  <a:solidFill>
                    <a:schemeClr val="tx2">
                      <a:lumMod val="7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/</a:t>
              </a:r>
              <a:r>
                <a:rPr lang="ko-KR" altLang="en-US" sz="1600" spc="-100" dirty="0" smtClean="0">
                  <a:ln cap="sq"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  <a:miter lim="800000"/>
                  </a:ln>
                  <a:solidFill>
                    <a:schemeClr val="tx2">
                      <a:lumMod val="7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사회문제 해소</a:t>
              </a:r>
              <a:endParaRPr lang="ko-KR" altLang="en-US" sz="1600" spc="-100" dirty="0">
                <a:ln cap="sq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  <a:miter lim="800000"/>
                </a:ln>
                <a:solidFill>
                  <a:schemeClr val="tx2">
                    <a:lumMod val="7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5327190" y="2700042"/>
              <a:ext cx="1498335" cy="29691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175" cap="sq">
              <a:noFill/>
              <a:miter lim="800000"/>
            </a:ln>
            <a:effectLst>
              <a:innerShdw dist="50800" dir="10800000">
                <a:srgbClr val="0446A8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/>
            <a:p>
              <a:pPr indent="-457200" algn="ctr" latinLnBrk="0">
                <a:spcBef>
                  <a:spcPct val="0"/>
                </a:spcBef>
              </a:pPr>
              <a:endParaRPr lang="ko-KR" altLang="en-US" sz="1600" spc="-100">
                <a:ln cap="sq">
                  <a:noFill/>
                  <a:miter lim="800000"/>
                </a:ln>
                <a:solidFill>
                  <a:srgbClr val="0446A8"/>
                </a:solidFill>
                <a:latin typeface="Rix고딕 B" panose="02020603020101020101" pitchFamily="18" charset="-127"/>
                <a:ea typeface="Rix고딕 B" panose="02020603020101020101" pitchFamily="18" charset="-127"/>
              </a:endParaRPr>
            </a:p>
          </p:txBody>
        </p:sp>
        <p:sp>
          <p:nvSpPr>
            <p:cNvPr id="77" name="직사각형 76"/>
            <p:cNvSpPr/>
            <p:nvPr/>
          </p:nvSpPr>
          <p:spPr>
            <a:xfrm>
              <a:off x="5472100" y="2742887"/>
              <a:ext cx="385405" cy="197972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defTabSz="1330325" eaLnBrk="0" latinLnBrk="0" hangingPunct="0">
                <a:lnSpc>
                  <a:spcPct val="110000"/>
                </a:lnSpc>
                <a:spcBef>
                  <a:spcPts val="300"/>
                </a:spcBef>
                <a:spcAft>
                  <a:spcPts val="100"/>
                </a:spcAft>
                <a:buClr>
                  <a:schemeClr val="tx2">
                    <a:lumMod val="40000"/>
                    <a:lumOff val="60000"/>
                  </a:schemeClr>
                </a:buClr>
                <a:buSzPct val="90000"/>
                <a:defRPr/>
              </a:pPr>
              <a:r>
                <a:rPr lang="ko-KR" altLang="en-US" spc="-100" dirty="0" smtClean="0">
                  <a:ln>
                    <a:solidFill>
                      <a:srgbClr val="448BFE">
                        <a:alpha val="0"/>
                      </a:srgbClr>
                    </a:solidFill>
                  </a:ln>
                  <a:solidFill>
                    <a:srgbClr val="002060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재도약</a:t>
              </a:r>
              <a:endParaRPr lang="en-US" altLang="ko-KR" spc="-100" dirty="0">
                <a:ln>
                  <a:solidFill>
                    <a:srgbClr val="448BFE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cxnSp>
          <p:nvCxnSpPr>
            <p:cNvPr id="78" name="직선 연결선 77"/>
            <p:cNvCxnSpPr/>
            <p:nvPr/>
          </p:nvCxnSpPr>
          <p:spPr>
            <a:xfrm>
              <a:off x="6408204" y="2834640"/>
              <a:ext cx="41931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9" name="그룹 78"/>
            <p:cNvGrpSpPr/>
            <p:nvPr/>
          </p:nvGrpSpPr>
          <p:grpSpPr>
            <a:xfrm>
              <a:off x="6228184" y="2737304"/>
              <a:ext cx="467157" cy="216245"/>
              <a:chOff x="5715634" y="2806660"/>
              <a:chExt cx="418125" cy="213549"/>
            </a:xfrm>
          </p:grpSpPr>
          <p:sp>
            <p:nvSpPr>
              <p:cNvPr id="80" name="모서리가 둥근 직사각형 79"/>
              <p:cNvSpPr/>
              <p:nvPr/>
            </p:nvSpPr>
            <p:spPr>
              <a:xfrm>
                <a:off x="5715634" y="2806660"/>
                <a:ext cx="418125" cy="213549"/>
              </a:xfrm>
              <a:prstGeom prst="roundRect">
                <a:avLst>
                  <a:gd name="adj" fmla="val 50000"/>
                </a:avLst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81" name="직사각형 80"/>
              <p:cNvSpPr/>
              <p:nvPr/>
            </p:nvSpPr>
            <p:spPr>
              <a:xfrm>
                <a:off x="5823353" y="2826542"/>
                <a:ext cx="202685" cy="173786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/>
              <a:p>
                <a:pPr algn="ctr" defTabSz="1330325" eaLnBrk="0" latinLnBrk="0" hangingPunct="0">
                  <a:lnSpc>
                    <a:spcPct val="110000"/>
                  </a:lnSpc>
                  <a:spcBef>
                    <a:spcPts val="300"/>
                  </a:spcBef>
                  <a:spcAft>
                    <a:spcPts val="100"/>
                  </a:spcAft>
                  <a:buClr>
                    <a:schemeClr val="tx2">
                      <a:lumMod val="40000"/>
                      <a:lumOff val="60000"/>
                    </a:schemeClr>
                  </a:buClr>
                  <a:buSzPct val="90000"/>
                  <a:defRPr/>
                </a:pPr>
                <a:r>
                  <a:rPr lang="ko-KR" altLang="en-US" sz="1600" spc="-100" dirty="0" smtClean="0">
                    <a:ln>
                      <a:solidFill>
                        <a:srgbClr val="448BFE">
                          <a:alpha val="0"/>
                        </a:srgbClr>
                      </a:solidFill>
                    </a:ln>
                    <a:solidFill>
                      <a:srgbClr val="FFFF00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기회</a:t>
                </a:r>
                <a:endParaRPr lang="en-US" altLang="ko-KR" sz="1600" spc="-100" dirty="0">
                  <a:ln>
                    <a:solidFill>
                      <a:srgbClr val="448BFE">
                        <a:alpha val="0"/>
                      </a:srgbClr>
                    </a:solidFill>
                  </a:ln>
                  <a:solidFill>
                    <a:srgbClr val="FFFF00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</p:grpSp>
      <p:grpSp>
        <p:nvGrpSpPr>
          <p:cNvPr id="82" name="그룹 81"/>
          <p:cNvGrpSpPr/>
          <p:nvPr/>
        </p:nvGrpSpPr>
        <p:grpSpPr>
          <a:xfrm>
            <a:off x="6765191" y="4763615"/>
            <a:ext cx="2020747" cy="1055994"/>
            <a:chOff x="5327190" y="2699457"/>
            <a:chExt cx="1533847" cy="801551"/>
          </a:xfrm>
        </p:grpSpPr>
        <p:sp>
          <p:nvSpPr>
            <p:cNvPr id="83" name="직사각형 82"/>
            <p:cNvSpPr/>
            <p:nvPr/>
          </p:nvSpPr>
          <p:spPr>
            <a:xfrm>
              <a:off x="5327190" y="2699457"/>
              <a:ext cx="1498335" cy="8015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5453734" y="3059244"/>
              <a:ext cx="1407303" cy="334453"/>
            </a:xfrm>
            <a:prstGeom prst="rect">
              <a:avLst/>
            </a:prstGeom>
          </p:spPr>
          <p:txBody>
            <a:bodyPr wrap="square" lIns="0" tIns="0" rIns="0" bIns="0" anchor="t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ko-KR" altLang="en-US" sz="1600" spc="-100" dirty="0">
                  <a:ln cap="sq"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  <a:miter lim="800000"/>
                  </a:ln>
                  <a:solidFill>
                    <a:srgbClr val="C0000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과거 시스템에</a:t>
              </a:r>
            </a:p>
            <a:p>
              <a:pPr>
                <a:spcBef>
                  <a:spcPct val="0"/>
                </a:spcBef>
              </a:pPr>
              <a:r>
                <a:rPr lang="ko-KR" altLang="en-US" sz="1600" spc="-100" dirty="0">
                  <a:ln cap="sq"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  <a:miter lim="800000"/>
                  </a:ln>
                  <a:solidFill>
                    <a:srgbClr val="C0000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고착되어 혁신 지체</a:t>
              </a:r>
            </a:p>
          </p:txBody>
        </p:sp>
        <p:sp>
          <p:nvSpPr>
            <p:cNvPr id="85" name="직사각형 84"/>
            <p:cNvSpPr/>
            <p:nvPr/>
          </p:nvSpPr>
          <p:spPr>
            <a:xfrm>
              <a:off x="5327190" y="2700042"/>
              <a:ext cx="1498335" cy="29691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175" cap="sq">
              <a:noFill/>
              <a:miter lim="800000"/>
            </a:ln>
            <a:effectLst>
              <a:innerShdw dist="50800" dir="10800000">
                <a:srgbClr val="C00000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/>
            <a:p>
              <a:pPr indent="-457200" algn="ctr" latinLnBrk="0">
                <a:spcBef>
                  <a:spcPct val="0"/>
                </a:spcBef>
              </a:pPr>
              <a:endParaRPr lang="ko-KR" altLang="en-US" sz="1600" spc="-100">
                <a:ln cap="sq">
                  <a:noFill/>
                  <a:miter lim="800000"/>
                </a:ln>
                <a:solidFill>
                  <a:srgbClr val="0446A8"/>
                </a:solidFill>
                <a:latin typeface="Rix고딕 B" panose="02020603020101020101" pitchFamily="18" charset="-127"/>
                <a:ea typeface="Rix고딕 B" panose="02020603020101020101" pitchFamily="18" charset="-127"/>
              </a:endParaRPr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5472100" y="2742888"/>
              <a:ext cx="256937" cy="197972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defTabSz="1330325" eaLnBrk="0" latinLnBrk="0" hangingPunct="0">
                <a:lnSpc>
                  <a:spcPct val="110000"/>
                </a:lnSpc>
                <a:spcBef>
                  <a:spcPts val="300"/>
                </a:spcBef>
                <a:spcAft>
                  <a:spcPts val="100"/>
                </a:spcAft>
                <a:buClr>
                  <a:schemeClr val="tx2">
                    <a:lumMod val="40000"/>
                    <a:lumOff val="60000"/>
                  </a:schemeClr>
                </a:buClr>
                <a:buSzPct val="90000"/>
                <a:defRPr/>
              </a:pPr>
              <a:r>
                <a:rPr lang="ko-KR" altLang="en-US" spc="-100" dirty="0">
                  <a:ln>
                    <a:solidFill>
                      <a:srgbClr val="448BFE">
                        <a:alpha val="0"/>
                      </a:srgbClr>
                    </a:solidFill>
                  </a:ln>
                  <a:solidFill>
                    <a:srgbClr val="C00000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쇠퇴</a:t>
              </a:r>
            </a:p>
          </p:txBody>
        </p:sp>
        <p:cxnSp>
          <p:nvCxnSpPr>
            <p:cNvPr id="87" name="직선 연결선 86"/>
            <p:cNvCxnSpPr/>
            <p:nvPr/>
          </p:nvCxnSpPr>
          <p:spPr>
            <a:xfrm>
              <a:off x="6408204" y="2834640"/>
              <a:ext cx="419316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8" name="그룹 87"/>
            <p:cNvGrpSpPr/>
            <p:nvPr/>
          </p:nvGrpSpPr>
          <p:grpSpPr>
            <a:xfrm>
              <a:off x="6228184" y="2737304"/>
              <a:ext cx="467157" cy="216245"/>
              <a:chOff x="5715634" y="2806660"/>
              <a:chExt cx="418125" cy="213549"/>
            </a:xfrm>
          </p:grpSpPr>
          <p:sp>
            <p:nvSpPr>
              <p:cNvPr id="89" name="모서리가 둥근 직사각형 88"/>
              <p:cNvSpPr/>
              <p:nvPr/>
            </p:nvSpPr>
            <p:spPr>
              <a:xfrm>
                <a:off x="5715634" y="2806660"/>
                <a:ext cx="418125" cy="213549"/>
              </a:xfrm>
              <a:prstGeom prst="roundRect">
                <a:avLst>
                  <a:gd name="adj" fmla="val 50000"/>
                </a:avLst>
              </a:prstGeom>
              <a:solidFill>
                <a:srgbClr val="82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90" name="직사각형 89"/>
              <p:cNvSpPr/>
              <p:nvPr/>
            </p:nvSpPr>
            <p:spPr>
              <a:xfrm>
                <a:off x="5811435" y="2811923"/>
                <a:ext cx="226523" cy="203020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/>
              <a:p>
                <a:pPr algn="ctr" defTabSz="1330325" eaLnBrk="0" latinLnBrk="0" hangingPunct="0">
                  <a:lnSpc>
                    <a:spcPct val="110000"/>
                  </a:lnSpc>
                  <a:spcBef>
                    <a:spcPts val="300"/>
                  </a:spcBef>
                  <a:spcAft>
                    <a:spcPts val="100"/>
                  </a:spcAft>
                  <a:buClr>
                    <a:schemeClr val="tx2">
                      <a:lumMod val="40000"/>
                      <a:lumOff val="60000"/>
                    </a:schemeClr>
                  </a:buClr>
                  <a:buSzPct val="90000"/>
                  <a:defRPr/>
                </a:pPr>
                <a:r>
                  <a:rPr lang="ko-KR" altLang="en-US" sz="1600" spc="-100" dirty="0" smtClean="0">
                    <a:ln>
                      <a:solidFill>
                        <a:srgbClr val="448BFE">
                          <a:alpha val="0"/>
                        </a:srgbClr>
                      </a:solidFill>
                    </a:ln>
                    <a:solidFill>
                      <a:srgbClr val="FFFF00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위기</a:t>
                </a:r>
                <a:endParaRPr lang="ko-KR" altLang="en-US" sz="1600" spc="-100" dirty="0">
                  <a:ln>
                    <a:solidFill>
                      <a:srgbClr val="448BFE">
                        <a:alpha val="0"/>
                      </a:srgbClr>
                    </a:solidFill>
                  </a:ln>
                  <a:solidFill>
                    <a:srgbClr val="FFFF00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</p:grpSp>
      <p:grpSp>
        <p:nvGrpSpPr>
          <p:cNvPr id="91" name="그룹 90"/>
          <p:cNvGrpSpPr/>
          <p:nvPr/>
        </p:nvGrpSpPr>
        <p:grpSpPr>
          <a:xfrm>
            <a:off x="3315092" y="6218346"/>
            <a:ext cx="709613" cy="434474"/>
            <a:chOff x="3794504" y="6218346"/>
            <a:chExt cx="709613" cy="434474"/>
          </a:xfrm>
        </p:grpSpPr>
        <p:sp>
          <p:nvSpPr>
            <p:cNvPr id="92" name="직사각형 91"/>
            <p:cNvSpPr/>
            <p:nvPr/>
          </p:nvSpPr>
          <p:spPr>
            <a:xfrm>
              <a:off x="3794504" y="6437376"/>
              <a:ext cx="709613" cy="215444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ko-KR" altLang="en-US" sz="1400" spc="-100" dirty="0">
                  <a:ln cap="sq"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  <a:miter lim="800000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현재</a:t>
              </a:r>
            </a:p>
          </p:txBody>
        </p:sp>
        <p:pic>
          <p:nvPicPr>
            <p:cNvPr id="93" name="Picture 8" descr="C:\Users\지서니\Desktop\PNG\블릿\블릿_기타003 copy - 복사본 (2)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9974" y="6218346"/>
              <a:ext cx="209550" cy="2095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4" name="Picture 5" descr="C:\Users\지서니\Desktop\PNG\작업 내용 #9 copy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51"/>
          <a:stretch/>
        </p:blipFill>
        <p:spPr bwMode="auto">
          <a:xfrm>
            <a:off x="616457" y="4005064"/>
            <a:ext cx="3041143" cy="2301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" name="자유형: 도형 2"/>
          <p:cNvSpPr/>
          <p:nvPr/>
        </p:nvSpPr>
        <p:spPr>
          <a:xfrm>
            <a:off x="782355" y="4731761"/>
            <a:ext cx="2853541" cy="1408936"/>
          </a:xfrm>
          <a:custGeom>
            <a:avLst/>
            <a:gdLst>
              <a:gd name="connsiteX0" fmla="*/ 0 w 7453223"/>
              <a:gd name="connsiteY0" fmla="*/ 2035833 h 2061713"/>
              <a:gd name="connsiteX1" fmla="*/ 414068 w 7453223"/>
              <a:gd name="connsiteY1" fmla="*/ 2061713 h 2061713"/>
              <a:gd name="connsiteX2" fmla="*/ 1587261 w 7453223"/>
              <a:gd name="connsiteY2" fmla="*/ 1431984 h 2061713"/>
              <a:gd name="connsiteX3" fmla="*/ 5650302 w 7453223"/>
              <a:gd name="connsiteY3" fmla="*/ 1431984 h 2061713"/>
              <a:gd name="connsiteX4" fmla="*/ 6167887 w 7453223"/>
              <a:gd name="connsiteY4" fmla="*/ 819509 h 2061713"/>
              <a:gd name="connsiteX5" fmla="*/ 6547449 w 7453223"/>
              <a:gd name="connsiteY5" fmla="*/ 181154 h 2061713"/>
              <a:gd name="connsiteX6" fmla="*/ 7453223 w 7453223"/>
              <a:gd name="connsiteY6" fmla="*/ 0 h 2061713"/>
              <a:gd name="connsiteX0" fmla="*/ 0 w 7453223"/>
              <a:gd name="connsiteY0" fmla="*/ 2035833 h 2061713"/>
              <a:gd name="connsiteX1" fmla="*/ 414068 w 7453223"/>
              <a:gd name="connsiteY1" fmla="*/ 2061713 h 2061713"/>
              <a:gd name="connsiteX2" fmla="*/ 1587261 w 7453223"/>
              <a:gd name="connsiteY2" fmla="*/ 1431984 h 2061713"/>
              <a:gd name="connsiteX3" fmla="*/ 5650302 w 7453223"/>
              <a:gd name="connsiteY3" fmla="*/ 1431984 h 2061713"/>
              <a:gd name="connsiteX4" fmla="*/ 6167887 w 7453223"/>
              <a:gd name="connsiteY4" fmla="*/ 819509 h 2061713"/>
              <a:gd name="connsiteX5" fmla="*/ 6547449 w 7453223"/>
              <a:gd name="connsiteY5" fmla="*/ 181154 h 2061713"/>
              <a:gd name="connsiteX6" fmla="*/ 7453223 w 7453223"/>
              <a:gd name="connsiteY6" fmla="*/ 0 h 2061713"/>
              <a:gd name="connsiteX0" fmla="*/ 0 w 7453223"/>
              <a:gd name="connsiteY0" fmla="*/ 2035833 h 2062116"/>
              <a:gd name="connsiteX1" fmla="*/ 414068 w 7453223"/>
              <a:gd name="connsiteY1" fmla="*/ 2061713 h 2062116"/>
              <a:gd name="connsiteX2" fmla="*/ 1587261 w 7453223"/>
              <a:gd name="connsiteY2" fmla="*/ 1431984 h 2062116"/>
              <a:gd name="connsiteX3" fmla="*/ 5650302 w 7453223"/>
              <a:gd name="connsiteY3" fmla="*/ 1431984 h 2062116"/>
              <a:gd name="connsiteX4" fmla="*/ 6167887 w 7453223"/>
              <a:gd name="connsiteY4" fmla="*/ 819509 h 2062116"/>
              <a:gd name="connsiteX5" fmla="*/ 6547449 w 7453223"/>
              <a:gd name="connsiteY5" fmla="*/ 181154 h 2062116"/>
              <a:gd name="connsiteX6" fmla="*/ 7453223 w 7453223"/>
              <a:gd name="connsiteY6" fmla="*/ 0 h 2062116"/>
              <a:gd name="connsiteX0" fmla="*/ 0 w 7453223"/>
              <a:gd name="connsiteY0" fmla="*/ 2035833 h 2065125"/>
              <a:gd name="connsiteX1" fmla="*/ 414068 w 7453223"/>
              <a:gd name="connsiteY1" fmla="*/ 2061713 h 2065125"/>
              <a:gd name="connsiteX2" fmla="*/ 1587261 w 7453223"/>
              <a:gd name="connsiteY2" fmla="*/ 1431984 h 2065125"/>
              <a:gd name="connsiteX3" fmla="*/ 5650302 w 7453223"/>
              <a:gd name="connsiteY3" fmla="*/ 1431984 h 2065125"/>
              <a:gd name="connsiteX4" fmla="*/ 6167887 w 7453223"/>
              <a:gd name="connsiteY4" fmla="*/ 819509 h 2065125"/>
              <a:gd name="connsiteX5" fmla="*/ 6547449 w 7453223"/>
              <a:gd name="connsiteY5" fmla="*/ 181154 h 2065125"/>
              <a:gd name="connsiteX6" fmla="*/ 7453223 w 7453223"/>
              <a:gd name="connsiteY6" fmla="*/ 0 h 2065125"/>
              <a:gd name="connsiteX0" fmla="*/ 0 w 7453223"/>
              <a:gd name="connsiteY0" fmla="*/ 2035833 h 2065125"/>
              <a:gd name="connsiteX1" fmla="*/ 414068 w 7453223"/>
              <a:gd name="connsiteY1" fmla="*/ 2061713 h 2065125"/>
              <a:gd name="connsiteX2" fmla="*/ 1587261 w 7453223"/>
              <a:gd name="connsiteY2" fmla="*/ 1431984 h 2065125"/>
              <a:gd name="connsiteX3" fmla="*/ 5650302 w 7453223"/>
              <a:gd name="connsiteY3" fmla="*/ 1431984 h 2065125"/>
              <a:gd name="connsiteX4" fmla="*/ 6167887 w 7453223"/>
              <a:gd name="connsiteY4" fmla="*/ 819509 h 2065125"/>
              <a:gd name="connsiteX5" fmla="*/ 6547449 w 7453223"/>
              <a:gd name="connsiteY5" fmla="*/ 181154 h 2065125"/>
              <a:gd name="connsiteX6" fmla="*/ 7453223 w 7453223"/>
              <a:gd name="connsiteY6" fmla="*/ 0 h 2065125"/>
              <a:gd name="connsiteX0" fmla="*/ 0 w 7453223"/>
              <a:gd name="connsiteY0" fmla="*/ 2035833 h 2065125"/>
              <a:gd name="connsiteX1" fmla="*/ 414068 w 7453223"/>
              <a:gd name="connsiteY1" fmla="*/ 2061713 h 2065125"/>
              <a:gd name="connsiteX2" fmla="*/ 1587261 w 7453223"/>
              <a:gd name="connsiteY2" fmla="*/ 1431984 h 2065125"/>
              <a:gd name="connsiteX3" fmla="*/ 5650302 w 7453223"/>
              <a:gd name="connsiteY3" fmla="*/ 1431984 h 2065125"/>
              <a:gd name="connsiteX4" fmla="*/ 6167887 w 7453223"/>
              <a:gd name="connsiteY4" fmla="*/ 819509 h 2065125"/>
              <a:gd name="connsiteX5" fmla="*/ 6547449 w 7453223"/>
              <a:gd name="connsiteY5" fmla="*/ 181154 h 2065125"/>
              <a:gd name="connsiteX6" fmla="*/ 7453223 w 7453223"/>
              <a:gd name="connsiteY6" fmla="*/ 0 h 2065125"/>
              <a:gd name="connsiteX0" fmla="*/ 0 w 7453223"/>
              <a:gd name="connsiteY0" fmla="*/ 2035833 h 2065125"/>
              <a:gd name="connsiteX1" fmla="*/ 414068 w 7453223"/>
              <a:gd name="connsiteY1" fmla="*/ 2061713 h 2065125"/>
              <a:gd name="connsiteX2" fmla="*/ 1587261 w 7453223"/>
              <a:gd name="connsiteY2" fmla="*/ 1431984 h 2065125"/>
              <a:gd name="connsiteX3" fmla="*/ 5650302 w 7453223"/>
              <a:gd name="connsiteY3" fmla="*/ 1431984 h 2065125"/>
              <a:gd name="connsiteX4" fmla="*/ 6167887 w 7453223"/>
              <a:gd name="connsiteY4" fmla="*/ 819509 h 2065125"/>
              <a:gd name="connsiteX5" fmla="*/ 6547449 w 7453223"/>
              <a:gd name="connsiteY5" fmla="*/ 181154 h 2065125"/>
              <a:gd name="connsiteX6" fmla="*/ 7453223 w 7453223"/>
              <a:gd name="connsiteY6" fmla="*/ 0 h 2065125"/>
              <a:gd name="connsiteX0" fmla="*/ 0 w 7453223"/>
              <a:gd name="connsiteY0" fmla="*/ 2035833 h 2065125"/>
              <a:gd name="connsiteX1" fmla="*/ 414068 w 7453223"/>
              <a:gd name="connsiteY1" fmla="*/ 2061713 h 2065125"/>
              <a:gd name="connsiteX2" fmla="*/ 1587261 w 7453223"/>
              <a:gd name="connsiteY2" fmla="*/ 1431984 h 2065125"/>
              <a:gd name="connsiteX3" fmla="*/ 5650302 w 7453223"/>
              <a:gd name="connsiteY3" fmla="*/ 1431984 h 2065125"/>
              <a:gd name="connsiteX4" fmla="*/ 6167887 w 7453223"/>
              <a:gd name="connsiteY4" fmla="*/ 819509 h 2065125"/>
              <a:gd name="connsiteX5" fmla="*/ 6547449 w 7453223"/>
              <a:gd name="connsiteY5" fmla="*/ 181154 h 2065125"/>
              <a:gd name="connsiteX6" fmla="*/ 7453223 w 7453223"/>
              <a:gd name="connsiteY6" fmla="*/ 0 h 2065125"/>
              <a:gd name="connsiteX0" fmla="*/ 0 w 7453223"/>
              <a:gd name="connsiteY0" fmla="*/ 2035833 h 2065125"/>
              <a:gd name="connsiteX1" fmla="*/ 414068 w 7453223"/>
              <a:gd name="connsiteY1" fmla="*/ 2061713 h 2065125"/>
              <a:gd name="connsiteX2" fmla="*/ 1587261 w 7453223"/>
              <a:gd name="connsiteY2" fmla="*/ 1431984 h 2065125"/>
              <a:gd name="connsiteX3" fmla="*/ 5650302 w 7453223"/>
              <a:gd name="connsiteY3" fmla="*/ 1431984 h 2065125"/>
              <a:gd name="connsiteX4" fmla="*/ 6167887 w 7453223"/>
              <a:gd name="connsiteY4" fmla="*/ 819509 h 2065125"/>
              <a:gd name="connsiteX5" fmla="*/ 6547449 w 7453223"/>
              <a:gd name="connsiteY5" fmla="*/ 181154 h 2065125"/>
              <a:gd name="connsiteX6" fmla="*/ 7453223 w 7453223"/>
              <a:gd name="connsiteY6" fmla="*/ 0 h 2065125"/>
              <a:gd name="connsiteX0" fmla="*/ 0 w 7453223"/>
              <a:gd name="connsiteY0" fmla="*/ 2035833 h 2065125"/>
              <a:gd name="connsiteX1" fmla="*/ 414068 w 7453223"/>
              <a:gd name="connsiteY1" fmla="*/ 2061713 h 2065125"/>
              <a:gd name="connsiteX2" fmla="*/ 1587261 w 7453223"/>
              <a:gd name="connsiteY2" fmla="*/ 1431984 h 2065125"/>
              <a:gd name="connsiteX3" fmla="*/ 5650302 w 7453223"/>
              <a:gd name="connsiteY3" fmla="*/ 1431984 h 2065125"/>
              <a:gd name="connsiteX4" fmla="*/ 6167887 w 7453223"/>
              <a:gd name="connsiteY4" fmla="*/ 819509 h 2065125"/>
              <a:gd name="connsiteX5" fmla="*/ 6547449 w 7453223"/>
              <a:gd name="connsiteY5" fmla="*/ 181154 h 2065125"/>
              <a:gd name="connsiteX6" fmla="*/ 7453223 w 7453223"/>
              <a:gd name="connsiteY6" fmla="*/ 0 h 2065125"/>
              <a:gd name="connsiteX0" fmla="*/ 0 w 7453223"/>
              <a:gd name="connsiteY0" fmla="*/ 2035833 h 2065125"/>
              <a:gd name="connsiteX1" fmla="*/ 414068 w 7453223"/>
              <a:gd name="connsiteY1" fmla="*/ 2061713 h 2065125"/>
              <a:gd name="connsiteX2" fmla="*/ 1587261 w 7453223"/>
              <a:gd name="connsiteY2" fmla="*/ 1431984 h 2065125"/>
              <a:gd name="connsiteX3" fmla="*/ 5650302 w 7453223"/>
              <a:gd name="connsiteY3" fmla="*/ 1431984 h 2065125"/>
              <a:gd name="connsiteX4" fmla="*/ 6167887 w 7453223"/>
              <a:gd name="connsiteY4" fmla="*/ 819509 h 2065125"/>
              <a:gd name="connsiteX5" fmla="*/ 6547449 w 7453223"/>
              <a:gd name="connsiteY5" fmla="*/ 181154 h 2065125"/>
              <a:gd name="connsiteX6" fmla="*/ 7453223 w 7453223"/>
              <a:gd name="connsiteY6" fmla="*/ 0 h 2065125"/>
              <a:gd name="connsiteX0" fmla="*/ 0 w 7453223"/>
              <a:gd name="connsiteY0" fmla="*/ 2035833 h 2065125"/>
              <a:gd name="connsiteX1" fmla="*/ 414068 w 7453223"/>
              <a:gd name="connsiteY1" fmla="*/ 2061713 h 2065125"/>
              <a:gd name="connsiteX2" fmla="*/ 1587261 w 7453223"/>
              <a:gd name="connsiteY2" fmla="*/ 1431984 h 2065125"/>
              <a:gd name="connsiteX3" fmla="*/ 5650302 w 7453223"/>
              <a:gd name="connsiteY3" fmla="*/ 1431984 h 2065125"/>
              <a:gd name="connsiteX4" fmla="*/ 6167887 w 7453223"/>
              <a:gd name="connsiteY4" fmla="*/ 819509 h 2065125"/>
              <a:gd name="connsiteX5" fmla="*/ 6547449 w 7453223"/>
              <a:gd name="connsiteY5" fmla="*/ 181154 h 2065125"/>
              <a:gd name="connsiteX6" fmla="*/ 7453223 w 7453223"/>
              <a:gd name="connsiteY6" fmla="*/ 0 h 2065125"/>
              <a:gd name="connsiteX0" fmla="*/ 0 w 7453223"/>
              <a:gd name="connsiteY0" fmla="*/ 2035833 h 2065125"/>
              <a:gd name="connsiteX1" fmla="*/ 414068 w 7453223"/>
              <a:gd name="connsiteY1" fmla="*/ 2061713 h 2065125"/>
              <a:gd name="connsiteX2" fmla="*/ 1587261 w 7453223"/>
              <a:gd name="connsiteY2" fmla="*/ 1431984 h 2065125"/>
              <a:gd name="connsiteX3" fmla="*/ 5650302 w 7453223"/>
              <a:gd name="connsiteY3" fmla="*/ 1431984 h 2065125"/>
              <a:gd name="connsiteX4" fmla="*/ 6167887 w 7453223"/>
              <a:gd name="connsiteY4" fmla="*/ 819509 h 2065125"/>
              <a:gd name="connsiteX5" fmla="*/ 6547449 w 7453223"/>
              <a:gd name="connsiteY5" fmla="*/ 181154 h 2065125"/>
              <a:gd name="connsiteX6" fmla="*/ 7453223 w 7453223"/>
              <a:gd name="connsiteY6" fmla="*/ 0 h 2065125"/>
              <a:gd name="connsiteX0" fmla="*/ 0 w 7453223"/>
              <a:gd name="connsiteY0" fmla="*/ 2035833 h 2065125"/>
              <a:gd name="connsiteX1" fmla="*/ 414068 w 7453223"/>
              <a:gd name="connsiteY1" fmla="*/ 2061713 h 2065125"/>
              <a:gd name="connsiteX2" fmla="*/ 1587261 w 7453223"/>
              <a:gd name="connsiteY2" fmla="*/ 1431984 h 2065125"/>
              <a:gd name="connsiteX3" fmla="*/ 5650302 w 7453223"/>
              <a:gd name="connsiteY3" fmla="*/ 1431984 h 2065125"/>
              <a:gd name="connsiteX4" fmla="*/ 6167887 w 7453223"/>
              <a:gd name="connsiteY4" fmla="*/ 819509 h 2065125"/>
              <a:gd name="connsiteX5" fmla="*/ 6547449 w 7453223"/>
              <a:gd name="connsiteY5" fmla="*/ 181154 h 2065125"/>
              <a:gd name="connsiteX6" fmla="*/ 7453223 w 7453223"/>
              <a:gd name="connsiteY6" fmla="*/ 0 h 2065125"/>
              <a:gd name="connsiteX0" fmla="*/ 0 w 7453223"/>
              <a:gd name="connsiteY0" fmla="*/ 2035833 h 2065125"/>
              <a:gd name="connsiteX1" fmla="*/ 414068 w 7453223"/>
              <a:gd name="connsiteY1" fmla="*/ 2061713 h 2065125"/>
              <a:gd name="connsiteX2" fmla="*/ 1587261 w 7453223"/>
              <a:gd name="connsiteY2" fmla="*/ 1431984 h 2065125"/>
              <a:gd name="connsiteX3" fmla="*/ 5650302 w 7453223"/>
              <a:gd name="connsiteY3" fmla="*/ 1431984 h 2065125"/>
              <a:gd name="connsiteX4" fmla="*/ 6167887 w 7453223"/>
              <a:gd name="connsiteY4" fmla="*/ 819509 h 2065125"/>
              <a:gd name="connsiteX5" fmla="*/ 6547449 w 7453223"/>
              <a:gd name="connsiteY5" fmla="*/ 181154 h 2065125"/>
              <a:gd name="connsiteX6" fmla="*/ 7453223 w 7453223"/>
              <a:gd name="connsiteY6" fmla="*/ 0 h 2065125"/>
              <a:gd name="connsiteX0" fmla="*/ 0 w 7834223"/>
              <a:gd name="connsiteY0" fmla="*/ 2092983 h 2122275"/>
              <a:gd name="connsiteX1" fmla="*/ 414068 w 7834223"/>
              <a:gd name="connsiteY1" fmla="*/ 2118863 h 2122275"/>
              <a:gd name="connsiteX2" fmla="*/ 1587261 w 7834223"/>
              <a:gd name="connsiteY2" fmla="*/ 1489134 h 2122275"/>
              <a:gd name="connsiteX3" fmla="*/ 5650302 w 7834223"/>
              <a:gd name="connsiteY3" fmla="*/ 1489134 h 2122275"/>
              <a:gd name="connsiteX4" fmla="*/ 6167887 w 7834223"/>
              <a:gd name="connsiteY4" fmla="*/ 876659 h 2122275"/>
              <a:gd name="connsiteX5" fmla="*/ 6547449 w 7834223"/>
              <a:gd name="connsiteY5" fmla="*/ 238304 h 2122275"/>
              <a:gd name="connsiteX6" fmla="*/ 7834223 w 7834223"/>
              <a:gd name="connsiteY6" fmla="*/ 0 h 2122275"/>
              <a:gd name="connsiteX0" fmla="*/ 0 w 7872323"/>
              <a:gd name="connsiteY0" fmla="*/ 2235858 h 2236331"/>
              <a:gd name="connsiteX1" fmla="*/ 452168 w 7872323"/>
              <a:gd name="connsiteY1" fmla="*/ 2118863 h 2236331"/>
              <a:gd name="connsiteX2" fmla="*/ 1625361 w 7872323"/>
              <a:gd name="connsiteY2" fmla="*/ 1489134 h 2236331"/>
              <a:gd name="connsiteX3" fmla="*/ 5688402 w 7872323"/>
              <a:gd name="connsiteY3" fmla="*/ 1489134 h 2236331"/>
              <a:gd name="connsiteX4" fmla="*/ 6205987 w 7872323"/>
              <a:gd name="connsiteY4" fmla="*/ 876659 h 2236331"/>
              <a:gd name="connsiteX5" fmla="*/ 6585549 w 7872323"/>
              <a:gd name="connsiteY5" fmla="*/ 238304 h 2236331"/>
              <a:gd name="connsiteX6" fmla="*/ 7872323 w 7872323"/>
              <a:gd name="connsiteY6" fmla="*/ 0 h 2236331"/>
              <a:gd name="connsiteX0" fmla="*/ 0 w 7872323"/>
              <a:gd name="connsiteY0" fmla="*/ 2235858 h 2248088"/>
              <a:gd name="connsiteX1" fmla="*/ 452168 w 7872323"/>
              <a:gd name="connsiteY1" fmla="*/ 2118863 h 2248088"/>
              <a:gd name="connsiteX2" fmla="*/ 1625361 w 7872323"/>
              <a:gd name="connsiteY2" fmla="*/ 1489134 h 2248088"/>
              <a:gd name="connsiteX3" fmla="*/ 5688402 w 7872323"/>
              <a:gd name="connsiteY3" fmla="*/ 1489134 h 2248088"/>
              <a:gd name="connsiteX4" fmla="*/ 6205987 w 7872323"/>
              <a:gd name="connsiteY4" fmla="*/ 876659 h 2248088"/>
              <a:gd name="connsiteX5" fmla="*/ 6585549 w 7872323"/>
              <a:gd name="connsiteY5" fmla="*/ 238304 h 2248088"/>
              <a:gd name="connsiteX6" fmla="*/ 7872323 w 7872323"/>
              <a:gd name="connsiteY6" fmla="*/ 0 h 2248088"/>
              <a:gd name="connsiteX0" fmla="*/ 0 w 7872323"/>
              <a:gd name="connsiteY0" fmla="*/ 2235858 h 2355009"/>
              <a:gd name="connsiteX1" fmla="*/ 452168 w 7872323"/>
              <a:gd name="connsiteY1" fmla="*/ 2118863 h 2355009"/>
              <a:gd name="connsiteX2" fmla="*/ 1625361 w 7872323"/>
              <a:gd name="connsiteY2" fmla="*/ 1489134 h 2355009"/>
              <a:gd name="connsiteX3" fmla="*/ 5688402 w 7872323"/>
              <a:gd name="connsiteY3" fmla="*/ 1489134 h 2355009"/>
              <a:gd name="connsiteX4" fmla="*/ 6205987 w 7872323"/>
              <a:gd name="connsiteY4" fmla="*/ 876659 h 2355009"/>
              <a:gd name="connsiteX5" fmla="*/ 6585549 w 7872323"/>
              <a:gd name="connsiteY5" fmla="*/ 238304 h 2355009"/>
              <a:gd name="connsiteX6" fmla="*/ 7872323 w 7872323"/>
              <a:gd name="connsiteY6" fmla="*/ 0 h 2355009"/>
              <a:gd name="connsiteX0" fmla="*/ 0 w 7923123"/>
              <a:gd name="connsiteY0" fmla="*/ 2343808 h 2401630"/>
              <a:gd name="connsiteX1" fmla="*/ 502968 w 7923123"/>
              <a:gd name="connsiteY1" fmla="*/ 2118863 h 2401630"/>
              <a:gd name="connsiteX2" fmla="*/ 1676161 w 7923123"/>
              <a:gd name="connsiteY2" fmla="*/ 1489134 h 2401630"/>
              <a:gd name="connsiteX3" fmla="*/ 5739202 w 7923123"/>
              <a:gd name="connsiteY3" fmla="*/ 1489134 h 2401630"/>
              <a:gd name="connsiteX4" fmla="*/ 6256787 w 7923123"/>
              <a:gd name="connsiteY4" fmla="*/ 876659 h 2401630"/>
              <a:gd name="connsiteX5" fmla="*/ 6636349 w 7923123"/>
              <a:gd name="connsiteY5" fmla="*/ 238304 h 2401630"/>
              <a:gd name="connsiteX6" fmla="*/ 7923123 w 7923123"/>
              <a:gd name="connsiteY6" fmla="*/ 0 h 2401630"/>
              <a:gd name="connsiteX0" fmla="*/ 0 w 7923123"/>
              <a:gd name="connsiteY0" fmla="*/ 2343808 h 2358807"/>
              <a:gd name="connsiteX1" fmla="*/ 502968 w 7923123"/>
              <a:gd name="connsiteY1" fmla="*/ 2118863 h 2358807"/>
              <a:gd name="connsiteX2" fmla="*/ 1676161 w 7923123"/>
              <a:gd name="connsiteY2" fmla="*/ 1489134 h 2358807"/>
              <a:gd name="connsiteX3" fmla="*/ 5739202 w 7923123"/>
              <a:gd name="connsiteY3" fmla="*/ 1489134 h 2358807"/>
              <a:gd name="connsiteX4" fmla="*/ 6256787 w 7923123"/>
              <a:gd name="connsiteY4" fmla="*/ 876659 h 2358807"/>
              <a:gd name="connsiteX5" fmla="*/ 6636349 w 7923123"/>
              <a:gd name="connsiteY5" fmla="*/ 238304 h 2358807"/>
              <a:gd name="connsiteX6" fmla="*/ 7923123 w 7923123"/>
              <a:gd name="connsiteY6" fmla="*/ 0 h 2358807"/>
              <a:gd name="connsiteX0" fmla="*/ 0 w 7923123"/>
              <a:gd name="connsiteY0" fmla="*/ 2343808 h 2375704"/>
              <a:gd name="connsiteX1" fmla="*/ 563353 w 7923123"/>
              <a:gd name="connsiteY1" fmla="*/ 2165327 h 2375704"/>
              <a:gd name="connsiteX2" fmla="*/ 1676161 w 7923123"/>
              <a:gd name="connsiteY2" fmla="*/ 1489134 h 2375704"/>
              <a:gd name="connsiteX3" fmla="*/ 5739202 w 7923123"/>
              <a:gd name="connsiteY3" fmla="*/ 1489134 h 2375704"/>
              <a:gd name="connsiteX4" fmla="*/ 6256787 w 7923123"/>
              <a:gd name="connsiteY4" fmla="*/ 876659 h 2375704"/>
              <a:gd name="connsiteX5" fmla="*/ 6636349 w 7923123"/>
              <a:gd name="connsiteY5" fmla="*/ 238304 h 2375704"/>
              <a:gd name="connsiteX6" fmla="*/ 7923123 w 7923123"/>
              <a:gd name="connsiteY6" fmla="*/ 0 h 2375704"/>
              <a:gd name="connsiteX0" fmla="*/ 0 w 7923123"/>
              <a:gd name="connsiteY0" fmla="*/ 2343808 h 2375704"/>
              <a:gd name="connsiteX1" fmla="*/ 563353 w 7923123"/>
              <a:gd name="connsiteY1" fmla="*/ 2165327 h 2375704"/>
              <a:gd name="connsiteX2" fmla="*/ 1676161 w 7923123"/>
              <a:gd name="connsiteY2" fmla="*/ 1489134 h 2375704"/>
              <a:gd name="connsiteX3" fmla="*/ 5739202 w 7923123"/>
              <a:gd name="connsiteY3" fmla="*/ 1489134 h 2375704"/>
              <a:gd name="connsiteX4" fmla="*/ 6256787 w 7923123"/>
              <a:gd name="connsiteY4" fmla="*/ 876659 h 2375704"/>
              <a:gd name="connsiteX5" fmla="*/ 6636349 w 7923123"/>
              <a:gd name="connsiteY5" fmla="*/ 238304 h 2375704"/>
              <a:gd name="connsiteX6" fmla="*/ 7923123 w 7923123"/>
              <a:gd name="connsiteY6" fmla="*/ 0 h 2375704"/>
              <a:gd name="connsiteX0" fmla="*/ 0 w 7923123"/>
              <a:gd name="connsiteY0" fmla="*/ 2343808 h 2355248"/>
              <a:gd name="connsiteX1" fmla="*/ 563353 w 7923123"/>
              <a:gd name="connsiteY1" fmla="*/ 2165327 h 2355248"/>
              <a:gd name="connsiteX2" fmla="*/ 1676161 w 7923123"/>
              <a:gd name="connsiteY2" fmla="*/ 1489134 h 2355248"/>
              <a:gd name="connsiteX3" fmla="*/ 5739202 w 7923123"/>
              <a:gd name="connsiteY3" fmla="*/ 1489134 h 2355248"/>
              <a:gd name="connsiteX4" fmla="*/ 6256787 w 7923123"/>
              <a:gd name="connsiteY4" fmla="*/ 876659 h 2355248"/>
              <a:gd name="connsiteX5" fmla="*/ 6636349 w 7923123"/>
              <a:gd name="connsiteY5" fmla="*/ 238304 h 2355248"/>
              <a:gd name="connsiteX6" fmla="*/ 7923123 w 7923123"/>
              <a:gd name="connsiteY6" fmla="*/ 0 h 2355248"/>
              <a:gd name="connsiteX0" fmla="*/ 0 w 7897243"/>
              <a:gd name="connsiteY0" fmla="*/ 2518048 h 2518485"/>
              <a:gd name="connsiteX1" fmla="*/ 537473 w 7897243"/>
              <a:gd name="connsiteY1" fmla="*/ 2165327 h 2518485"/>
              <a:gd name="connsiteX2" fmla="*/ 1650281 w 7897243"/>
              <a:gd name="connsiteY2" fmla="*/ 1489134 h 2518485"/>
              <a:gd name="connsiteX3" fmla="*/ 5713322 w 7897243"/>
              <a:gd name="connsiteY3" fmla="*/ 1489134 h 2518485"/>
              <a:gd name="connsiteX4" fmla="*/ 6230907 w 7897243"/>
              <a:gd name="connsiteY4" fmla="*/ 876659 h 2518485"/>
              <a:gd name="connsiteX5" fmla="*/ 6610469 w 7897243"/>
              <a:gd name="connsiteY5" fmla="*/ 238304 h 2518485"/>
              <a:gd name="connsiteX6" fmla="*/ 7897243 w 7897243"/>
              <a:gd name="connsiteY6" fmla="*/ 0 h 2518485"/>
              <a:gd name="connsiteX0" fmla="*/ 0 w 7897243"/>
              <a:gd name="connsiteY0" fmla="*/ 2518048 h 2524292"/>
              <a:gd name="connsiteX1" fmla="*/ 787639 w 7897243"/>
              <a:gd name="connsiteY1" fmla="*/ 2316335 h 2524292"/>
              <a:gd name="connsiteX2" fmla="*/ 1650281 w 7897243"/>
              <a:gd name="connsiteY2" fmla="*/ 1489134 h 2524292"/>
              <a:gd name="connsiteX3" fmla="*/ 5713322 w 7897243"/>
              <a:gd name="connsiteY3" fmla="*/ 1489134 h 2524292"/>
              <a:gd name="connsiteX4" fmla="*/ 6230907 w 7897243"/>
              <a:gd name="connsiteY4" fmla="*/ 876659 h 2524292"/>
              <a:gd name="connsiteX5" fmla="*/ 6610469 w 7897243"/>
              <a:gd name="connsiteY5" fmla="*/ 238304 h 2524292"/>
              <a:gd name="connsiteX6" fmla="*/ 7897243 w 7897243"/>
              <a:gd name="connsiteY6" fmla="*/ 0 h 2524292"/>
              <a:gd name="connsiteX0" fmla="*/ 0 w 7897243"/>
              <a:gd name="connsiteY0" fmla="*/ 2518048 h 2524292"/>
              <a:gd name="connsiteX1" fmla="*/ 787639 w 7897243"/>
              <a:gd name="connsiteY1" fmla="*/ 2316335 h 2524292"/>
              <a:gd name="connsiteX2" fmla="*/ 1926327 w 7897243"/>
              <a:gd name="connsiteY2" fmla="*/ 1494941 h 2524292"/>
              <a:gd name="connsiteX3" fmla="*/ 5713322 w 7897243"/>
              <a:gd name="connsiteY3" fmla="*/ 1489134 h 2524292"/>
              <a:gd name="connsiteX4" fmla="*/ 6230907 w 7897243"/>
              <a:gd name="connsiteY4" fmla="*/ 876659 h 2524292"/>
              <a:gd name="connsiteX5" fmla="*/ 6610469 w 7897243"/>
              <a:gd name="connsiteY5" fmla="*/ 238304 h 2524292"/>
              <a:gd name="connsiteX6" fmla="*/ 7897243 w 7897243"/>
              <a:gd name="connsiteY6" fmla="*/ 0 h 2524292"/>
              <a:gd name="connsiteX0" fmla="*/ 0 w 7897243"/>
              <a:gd name="connsiteY0" fmla="*/ 2518048 h 2524292"/>
              <a:gd name="connsiteX1" fmla="*/ 787639 w 7897243"/>
              <a:gd name="connsiteY1" fmla="*/ 2316335 h 2524292"/>
              <a:gd name="connsiteX2" fmla="*/ 1926327 w 7897243"/>
              <a:gd name="connsiteY2" fmla="*/ 1494941 h 2524292"/>
              <a:gd name="connsiteX3" fmla="*/ 5713322 w 7897243"/>
              <a:gd name="connsiteY3" fmla="*/ 1489134 h 2524292"/>
              <a:gd name="connsiteX4" fmla="*/ 6230907 w 7897243"/>
              <a:gd name="connsiteY4" fmla="*/ 876659 h 2524292"/>
              <a:gd name="connsiteX5" fmla="*/ 6610469 w 7897243"/>
              <a:gd name="connsiteY5" fmla="*/ 238304 h 2524292"/>
              <a:gd name="connsiteX6" fmla="*/ 7897243 w 7897243"/>
              <a:gd name="connsiteY6" fmla="*/ 0 h 2524292"/>
              <a:gd name="connsiteX0" fmla="*/ 0 w 7897243"/>
              <a:gd name="connsiteY0" fmla="*/ 2518048 h 2524292"/>
              <a:gd name="connsiteX1" fmla="*/ 787639 w 7897243"/>
              <a:gd name="connsiteY1" fmla="*/ 2316335 h 2524292"/>
              <a:gd name="connsiteX2" fmla="*/ 1926327 w 7897243"/>
              <a:gd name="connsiteY2" fmla="*/ 1494941 h 2524292"/>
              <a:gd name="connsiteX3" fmla="*/ 5713322 w 7897243"/>
              <a:gd name="connsiteY3" fmla="*/ 1489134 h 2524292"/>
              <a:gd name="connsiteX4" fmla="*/ 6230907 w 7897243"/>
              <a:gd name="connsiteY4" fmla="*/ 876659 h 2524292"/>
              <a:gd name="connsiteX5" fmla="*/ 6610469 w 7897243"/>
              <a:gd name="connsiteY5" fmla="*/ 238304 h 2524292"/>
              <a:gd name="connsiteX6" fmla="*/ 7897243 w 7897243"/>
              <a:gd name="connsiteY6" fmla="*/ 0 h 2524292"/>
              <a:gd name="connsiteX0" fmla="*/ 0 w 7897243"/>
              <a:gd name="connsiteY0" fmla="*/ 2518048 h 2546512"/>
              <a:gd name="connsiteX1" fmla="*/ 701374 w 7897243"/>
              <a:gd name="connsiteY1" fmla="*/ 2386031 h 2546512"/>
              <a:gd name="connsiteX2" fmla="*/ 1926327 w 7897243"/>
              <a:gd name="connsiteY2" fmla="*/ 1494941 h 2546512"/>
              <a:gd name="connsiteX3" fmla="*/ 5713322 w 7897243"/>
              <a:gd name="connsiteY3" fmla="*/ 1489134 h 2546512"/>
              <a:gd name="connsiteX4" fmla="*/ 6230907 w 7897243"/>
              <a:gd name="connsiteY4" fmla="*/ 876659 h 2546512"/>
              <a:gd name="connsiteX5" fmla="*/ 6610469 w 7897243"/>
              <a:gd name="connsiteY5" fmla="*/ 238304 h 2546512"/>
              <a:gd name="connsiteX6" fmla="*/ 7897243 w 7897243"/>
              <a:gd name="connsiteY6" fmla="*/ 0 h 2546512"/>
              <a:gd name="connsiteX0" fmla="*/ 0 w 7879990"/>
              <a:gd name="connsiteY0" fmla="*/ 2593551 h 2598849"/>
              <a:gd name="connsiteX1" fmla="*/ 684121 w 7879990"/>
              <a:gd name="connsiteY1" fmla="*/ 2386031 h 2598849"/>
              <a:gd name="connsiteX2" fmla="*/ 1909074 w 7879990"/>
              <a:gd name="connsiteY2" fmla="*/ 1494941 h 2598849"/>
              <a:gd name="connsiteX3" fmla="*/ 5696069 w 7879990"/>
              <a:gd name="connsiteY3" fmla="*/ 1489134 h 2598849"/>
              <a:gd name="connsiteX4" fmla="*/ 6213654 w 7879990"/>
              <a:gd name="connsiteY4" fmla="*/ 876659 h 2598849"/>
              <a:gd name="connsiteX5" fmla="*/ 6593216 w 7879990"/>
              <a:gd name="connsiteY5" fmla="*/ 238304 h 2598849"/>
              <a:gd name="connsiteX6" fmla="*/ 7879990 w 7879990"/>
              <a:gd name="connsiteY6" fmla="*/ 0 h 2598849"/>
              <a:gd name="connsiteX0" fmla="*/ 0 w 7879990"/>
              <a:gd name="connsiteY0" fmla="*/ 2593551 h 2598849"/>
              <a:gd name="connsiteX1" fmla="*/ 684121 w 7879990"/>
              <a:gd name="connsiteY1" fmla="*/ 2386031 h 2598849"/>
              <a:gd name="connsiteX2" fmla="*/ 2435286 w 7879990"/>
              <a:gd name="connsiteY2" fmla="*/ 1494941 h 2598849"/>
              <a:gd name="connsiteX3" fmla="*/ 5696069 w 7879990"/>
              <a:gd name="connsiteY3" fmla="*/ 1489134 h 2598849"/>
              <a:gd name="connsiteX4" fmla="*/ 6213654 w 7879990"/>
              <a:gd name="connsiteY4" fmla="*/ 876659 h 2598849"/>
              <a:gd name="connsiteX5" fmla="*/ 6593216 w 7879990"/>
              <a:gd name="connsiteY5" fmla="*/ 238304 h 2598849"/>
              <a:gd name="connsiteX6" fmla="*/ 7879990 w 7879990"/>
              <a:gd name="connsiteY6" fmla="*/ 0 h 2598849"/>
              <a:gd name="connsiteX0" fmla="*/ 0 w 7879990"/>
              <a:gd name="connsiteY0" fmla="*/ 2593551 h 2598849"/>
              <a:gd name="connsiteX1" fmla="*/ 684121 w 7879990"/>
              <a:gd name="connsiteY1" fmla="*/ 2386031 h 2598849"/>
              <a:gd name="connsiteX2" fmla="*/ 2435286 w 7879990"/>
              <a:gd name="connsiteY2" fmla="*/ 1494941 h 2598849"/>
              <a:gd name="connsiteX3" fmla="*/ 5532167 w 7879990"/>
              <a:gd name="connsiteY3" fmla="*/ 1489134 h 2598849"/>
              <a:gd name="connsiteX4" fmla="*/ 6213654 w 7879990"/>
              <a:gd name="connsiteY4" fmla="*/ 876659 h 2598849"/>
              <a:gd name="connsiteX5" fmla="*/ 6593216 w 7879990"/>
              <a:gd name="connsiteY5" fmla="*/ 238304 h 2598849"/>
              <a:gd name="connsiteX6" fmla="*/ 7879990 w 7879990"/>
              <a:gd name="connsiteY6" fmla="*/ 0 h 2598849"/>
              <a:gd name="connsiteX0" fmla="*/ 0 w 7879990"/>
              <a:gd name="connsiteY0" fmla="*/ 2593551 h 2598849"/>
              <a:gd name="connsiteX1" fmla="*/ 684121 w 7879990"/>
              <a:gd name="connsiteY1" fmla="*/ 2386031 h 2598849"/>
              <a:gd name="connsiteX2" fmla="*/ 2435286 w 7879990"/>
              <a:gd name="connsiteY2" fmla="*/ 1494941 h 2598849"/>
              <a:gd name="connsiteX3" fmla="*/ 5532167 w 7879990"/>
              <a:gd name="connsiteY3" fmla="*/ 1489134 h 2598849"/>
              <a:gd name="connsiteX4" fmla="*/ 6213654 w 7879990"/>
              <a:gd name="connsiteY4" fmla="*/ 876659 h 2598849"/>
              <a:gd name="connsiteX5" fmla="*/ 6593216 w 7879990"/>
              <a:gd name="connsiteY5" fmla="*/ 238304 h 2598849"/>
              <a:gd name="connsiteX6" fmla="*/ 7879990 w 7879990"/>
              <a:gd name="connsiteY6" fmla="*/ 0 h 2598849"/>
              <a:gd name="connsiteX0" fmla="*/ 0 w 7879990"/>
              <a:gd name="connsiteY0" fmla="*/ 2593551 h 2598849"/>
              <a:gd name="connsiteX1" fmla="*/ 684121 w 7879990"/>
              <a:gd name="connsiteY1" fmla="*/ 2386031 h 2598849"/>
              <a:gd name="connsiteX2" fmla="*/ 2435286 w 7879990"/>
              <a:gd name="connsiteY2" fmla="*/ 1494941 h 2598849"/>
              <a:gd name="connsiteX3" fmla="*/ 5532167 w 7879990"/>
              <a:gd name="connsiteY3" fmla="*/ 1489134 h 2598849"/>
              <a:gd name="connsiteX4" fmla="*/ 6213654 w 7879990"/>
              <a:gd name="connsiteY4" fmla="*/ 876659 h 2598849"/>
              <a:gd name="connsiteX5" fmla="*/ 6593216 w 7879990"/>
              <a:gd name="connsiteY5" fmla="*/ 238304 h 2598849"/>
              <a:gd name="connsiteX6" fmla="*/ 7879990 w 7879990"/>
              <a:gd name="connsiteY6" fmla="*/ 0 h 2598849"/>
              <a:gd name="connsiteX0" fmla="*/ 0 w 7879990"/>
              <a:gd name="connsiteY0" fmla="*/ 2593551 h 2598849"/>
              <a:gd name="connsiteX1" fmla="*/ 684121 w 7879990"/>
              <a:gd name="connsiteY1" fmla="*/ 2386031 h 2598849"/>
              <a:gd name="connsiteX2" fmla="*/ 2435286 w 7879990"/>
              <a:gd name="connsiteY2" fmla="*/ 1494941 h 2598849"/>
              <a:gd name="connsiteX3" fmla="*/ 5532167 w 7879990"/>
              <a:gd name="connsiteY3" fmla="*/ 1489134 h 2598849"/>
              <a:gd name="connsiteX4" fmla="*/ 6274039 w 7879990"/>
              <a:gd name="connsiteY4" fmla="*/ 702420 h 2598849"/>
              <a:gd name="connsiteX5" fmla="*/ 6593216 w 7879990"/>
              <a:gd name="connsiteY5" fmla="*/ 238304 h 2598849"/>
              <a:gd name="connsiteX6" fmla="*/ 7879990 w 7879990"/>
              <a:gd name="connsiteY6" fmla="*/ 0 h 2598849"/>
              <a:gd name="connsiteX0" fmla="*/ 0 w 7879990"/>
              <a:gd name="connsiteY0" fmla="*/ 2593551 h 2598849"/>
              <a:gd name="connsiteX1" fmla="*/ 684121 w 7879990"/>
              <a:gd name="connsiteY1" fmla="*/ 2386031 h 2598849"/>
              <a:gd name="connsiteX2" fmla="*/ 2435286 w 7879990"/>
              <a:gd name="connsiteY2" fmla="*/ 1494941 h 2598849"/>
              <a:gd name="connsiteX3" fmla="*/ 5532167 w 7879990"/>
              <a:gd name="connsiteY3" fmla="*/ 1489134 h 2598849"/>
              <a:gd name="connsiteX4" fmla="*/ 6274039 w 7879990"/>
              <a:gd name="connsiteY4" fmla="*/ 702420 h 2598849"/>
              <a:gd name="connsiteX5" fmla="*/ 6593216 w 7879990"/>
              <a:gd name="connsiteY5" fmla="*/ 238304 h 2598849"/>
              <a:gd name="connsiteX6" fmla="*/ 7879990 w 7879990"/>
              <a:gd name="connsiteY6" fmla="*/ 0 h 2598849"/>
              <a:gd name="connsiteX0" fmla="*/ 0 w 7879990"/>
              <a:gd name="connsiteY0" fmla="*/ 2593551 h 2598849"/>
              <a:gd name="connsiteX1" fmla="*/ 684121 w 7879990"/>
              <a:gd name="connsiteY1" fmla="*/ 2386031 h 2598849"/>
              <a:gd name="connsiteX2" fmla="*/ 2435286 w 7879990"/>
              <a:gd name="connsiteY2" fmla="*/ 1494941 h 2598849"/>
              <a:gd name="connsiteX3" fmla="*/ 5532167 w 7879990"/>
              <a:gd name="connsiteY3" fmla="*/ 1489134 h 2598849"/>
              <a:gd name="connsiteX4" fmla="*/ 6274039 w 7879990"/>
              <a:gd name="connsiteY4" fmla="*/ 702420 h 2598849"/>
              <a:gd name="connsiteX5" fmla="*/ 6757118 w 7879990"/>
              <a:gd name="connsiteY5" fmla="*/ 354464 h 2598849"/>
              <a:gd name="connsiteX6" fmla="*/ 7879990 w 7879990"/>
              <a:gd name="connsiteY6" fmla="*/ 0 h 2598849"/>
              <a:gd name="connsiteX0" fmla="*/ 0 w 7879990"/>
              <a:gd name="connsiteY0" fmla="*/ 2593551 h 2598849"/>
              <a:gd name="connsiteX1" fmla="*/ 684121 w 7879990"/>
              <a:gd name="connsiteY1" fmla="*/ 2386031 h 2598849"/>
              <a:gd name="connsiteX2" fmla="*/ 2435286 w 7879990"/>
              <a:gd name="connsiteY2" fmla="*/ 1494941 h 2598849"/>
              <a:gd name="connsiteX3" fmla="*/ 5532167 w 7879990"/>
              <a:gd name="connsiteY3" fmla="*/ 1489134 h 2598849"/>
              <a:gd name="connsiteX4" fmla="*/ 6550084 w 7879990"/>
              <a:gd name="connsiteY4" fmla="*/ 737268 h 2598849"/>
              <a:gd name="connsiteX5" fmla="*/ 6757118 w 7879990"/>
              <a:gd name="connsiteY5" fmla="*/ 354464 h 2598849"/>
              <a:gd name="connsiteX6" fmla="*/ 7879990 w 7879990"/>
              <a:gd name="connsiteY6" fmla="*/ 0 h 2598849"/>
              <a:gd name="connsiteX0" fmla="*/ 0 w 7879990"/>
              <a:gd name="connsiteY0" fmla="*/ 2593551 h 2598849"/>
              <a:gd name="connsiteX1" fmla="*/ 684121 w 7879990"/>
              <a:gd name="connsiteY1" fmla="*/ 2386031 h 2598849"/>
              <a:gd name="connsiteX2" fmla="*/ 2435286 w 7879990"/>
              <a:gd name="connsiteY2" fmla="*/ 1494941 h 2598849"/>
              <a:gd name="connsiteX3" fmla="*/ 5532167 w 7879990"/>
              <a:gd name="connsiteY3" fmla="*/ 1489134 h 2598849"/>
              <a:gd name="connsiteX4" fmla="*/ 6662228 w 7879990"/>
              <a:gd name="connsiteY4" fmla="*/ 743075 h 2598849"/>
              <a:gd name="connsiteX5" fmla="*/ 6757118 w 7879990"/>
              <a:gd name="connsiteY5" fmla="*/ 354464 h 2598849"/>
              <a:gd name="connsiteX6" fmla="*/ 7879990 w 7879990"/>
              <a:gd name="connsiteY6" fmla="*/ 0 h 2598849"/>
              <a:gd name="connsiteX0" fmla="*/ 0 w 7879990"/>
              <a:gd name="connsiteY0" fmla="*/ 2593551 h 2598849"/>
              <a:gd name="connsiteX1" fmla="*/ 684121 w 7879990"/>
              <a:gd name="connsiteY1" fmla="*/ 2386031 h 2598849"/>
              <a:gd name="connsiteX2" fmla="*/ 2435286 w 7879990"/>
              <a:gd name="connsiteY2" fmla="*/ 1494941 h 2598849"/>
              <a:gd name="connsiteX3" fmla="*/ 5532167 w 7879990"/>
              <a:gd name="connsiteY3" fmla="*/ 1489134 h 2598849"/>
              <a:gd name="connsiteX4" fmla="*/ 6662228 w 7879990"/>
              <a:gd name="connsiteY4" fmla="*/ 743075 h 2598849"/>
              <a:gd name="connsiteX5" fmla="*/ 6998658 w 7879990"/>
              <a:gd name="connsiteY5" fmla="*/ 249921 h 2598849"/>
              <a:gd name="connsiteX6" fmla="*/ 7879990 w 7879990"/>
              <a:gd name="connsiteY6" fmla="*/ 0 h 2598849"/>
              <a:gd name="connsiteX0" fmla="*/ 0 w 7983507"/>
              <a:gd name="connsiteY0" fmla="*/ 2669055 h 2674353"/>
              <a:gd name="connsiteX1" fmla="*/ 684121 w 7983507"/>
              <a:gd name="connsiteY1" fmla="*/ 2461535 h 2674353"/>
              <a:gd name="connsiteX2" fmla="*/ 2435286 w 7983507"/>
              <a:gd name="connsiteY2" fmla="*/ 1570445 h 2674353"/>
              <a:gd name="connsiteX3" fmla="*/ 5532167 w 7983507"/>
              <a:gd name="connsiteY3" fmla="*/ 1564638 h 2674353"/>
              <a:gd name="connsiteX4" fmla="*/ 6662228 w 7983507"/>
              <a:gd name="connsiteY4" fmla="*/ 818579 h 2674353"/>
              <a:gd name="connsiteX5" fmla="*/ 6998658 w 7983507"/>
              <a:gd name="connsiteY5" fmla="*/ 325425 h 2674353"/>
              <a:gd name="connsiteX6" fmla="*/ 7983507 w 7983507"/>
              <a:gd name="connsiteY6" fmla="*/ 0 h 2674353"/>
              <a:gd name="connsiteX0" fmla="*/ 0 w 7983507"/>
              <a:gd name="connsiteY0" fmla="*/ 2669055 h 2674353"/>
              <a:gd name="connsiteX1" fmla="*/ 684121 w 7983507"/>
              <a:gd name="connsiteY1" fmla="*/ 2461535 h 2674353"/>
              <a:gd name="connsiteX2" fmla="*/ 2435286 w 7983507"/>
              <a:gd name="connsiteY2" fmla="*/ 1570445 h 2674353"/>
              <a:gd name="connsiteX3" fmla="*/ 5532167 w 7983507"/>
              <a:gd name="connsiteY3" fmla="*/ 1564638 h 2674353"/>
              <a:gd name="connsiteX4" fmla="*/ 6739866 w 7983507"/>
              <a:gd name="connsiteY4" fmla="*/ 841810 h 2674353"/>
              <a:gd name="connsiteX5" fmla="*/ 6998658 w 7983507"/>
              <a:gd name="connsiteY5" fmla="*/ 325425 h 2674353"/>
              <a:gd name="connsiteX6" fmla="*/ 7983507 w 7983507"/>
              <a:gd name="connsiteY6" fmla="*/ 0 h 2674353"/>
              <a:gd name="connsiteX0" fmla="*/ 0 w 7983507"/>
              <a:gd name="connsiteY0" fmla="*/ 2669055 h 2674353"/>
              <a:gd name="connsiteX1" fmla="*/ 684121 w 7983507"/>
              <a:gd name="connsiteY1" fmla="*/ 2461535 h 2674353"/>
              <a:gd name="connsiteX2" fmla="*/ 2435286 w 7983507"/>
              <a:gd name="connsiteY2" fmla="*/ 1570445 h 2674353"/>
              <a:gd name="connsiteX3" fmla="*/ 5532167 w 7983507"/>
              <a:gd name="connsiteY3" fmla="*/ 1564638 h 2674353"/>
              <a:gd name="connsiteX4" fmla="*/ 6739866 w 7983507"/>
              <a:gd name="connsiteY4" fmla="*/ 841810 h 2674353"/>
              <a:gd name="connsiteX5" fmla="*/ 6998658 w 7983507"/>
              <a:gd name="connsiteY5" fmla="*/ 325425 h 2674353"/>
              <a:gd name="connsiteX6" fmla="*/ 7983507 w 7983507"/>
              <a:gd name="connsiteY6" fmla="*/ 0 h 2674353"/>
              <a:gd name="connsiteX0" fmla="*/ 0 w 7983507"/>
              <a:gd name="connsiteY0" fmla="*/ 2669055 h 2674353"/>
              <a:gd name="connsiteX1" fmla="*/ 684121 w 7983507"/>
              <a:gd name="connsiteY1" fmla="*/ 2461535 h 2674353"/>
              <a:gd name="connsiteX2" fmla="*/ 2435286 w 7983507"/>
              <a:gd name="connsiteY2" fmla="*/ 1570445 h 2674353"/>
              <a:gd name="connsiteX3" fmla="*/ 5532167 w 7983507"/>
              <a:gd name="connsiteY3" fmla="*/ 1564638 h 2674353"/>
              <a:gd name="connsiteX4" fmla="*/ 6739866 w 7983507"/>
              <a:gd name="connsiteY4" fmla="*/ 841810 h 2674353"/>
              <a:gd name="connsiteX5" fmla="*/ 7291956 w 7983507"/>
              <a:gd name="connsiteY5" fmla="*/ 145378 h 2674353"/>
              <a:gd name="connsiteX6" fmla="*/ 7983507 w 7983507"/>
              <a:gd name="connsiteY6" fmla="*/ 0 h 2674353"/>
              <a:gd name="connsiteX0" fmla="*/ 0 w 7983507"/>
              <a:gd name="connsiteY0" fmla="*/ 2669055 h 2674353"/>
              <a:gd name="connsiteX1" fmla="*/ 684121 w 7983507"/>
              <a:gd name="connsiteY1" fmla="*/ 2461535 h 2674353"/>
              <a:gd name="connsiteX2" fmla="*/ 2435286 w 7983507"/>
              <a:gd name="connsiteY2" fmla="*/ 1570445 h 2674353"/>
              <a:gd name="connsiteX3" fmla="*/ 5532167 w 7983507"/>
              <a:gd name="connsiteY3" fmla="*/ 1564638 h 2674353"/>
              <a:gd name="connsiteX4" fmla="*/ 6739866 w 7983507"/>
              <a:gd name="connsiteY4" fmla="*/ 841810 h 2674353"/>
              <a:gd name="connsiteX5" fmla="*/ 7291956 w 7983507"/>
              <a:gd name="connsiteY5" fmla="*/ 145378 h 2674353"/>
              <a:gd name="connsiteX6" fmla="*/ 7983507 w 7983507"/>
              <a:gd name="connsiteY6" fmla="*/ 0 h 2674353"/>
              <a:gd name="connsiteX0" fmla="*/ 0 w 7983507"/>
              <a:gd name="connsiteY0" fmla="*/ 2669055 h 2674353"/>
              <a:gd name="connsiteX1" fmla="*/ 684121 w 7983507"/>
              <a:gd name="connsiteY1" fmla="*/ 2461535 h 2674353"/>
              <a:gd name="connsiteX2" fmla="*/ 2435286 w 7983507"/>
              <a:gd name="connsiteY2" fmla="*/ 1570445 h 2674353"/>
              <a:gd name="connsiteX3" fmla="*/ 5532167 w 7983507"/>
              <a:gd name="connsiteY3" fmla="*/ 1564638 h 2674353"/>
              <a:gd name="connsiteX4" fmla="*/ 6739866 w 7983507"/>
              <a:gd name="connsiteY4" fmla="*/ 841810 h 2674353"/>
              <a:gd name="connsiteX5" fmla="*/ 7291956 w 7983507"/>
              <a:gd name="connsiteY5" fmla="*/ 145378 h 2674353"/>
              <a:gd name="connsiteX6" fmla="*/ 7983507 w 7983507"/>
              <a:gd name="connsiteY6" fmla="*/ 0 h 2674353"/>
              <a:gd name="connsiteX0" fmla="*/ 0 w 7983507"/>
              <a:gd name="connsiteY0" fmla="*/ 2669055 h 2674353"/>
              <a:gd name="connsiteX1" fmla="*/ 684121 w 7983507"/>
              <a:gd name="connsiteY1" fmla="*/ 2461535 h 2674353"/>
              <a:gd name="connsiteX2" fmla="*/ 2435286 w 7983507"/>
              <a:gd name="connsiteY2" fmla="*/ 1570445 h 2674353"/>
              <a:gd name="connsiteX3" fmla="*/ 5532167 w 7983507"/>
              <a:gd name="connsiteY3" fmla="*/ 1564638 h 2674353"/>
              <a:gd name="connsiteX4" fmla="*/ 6739866 w 7983507"/>
              <a:gd name="connsiteY4" fmla="*/ 841810 h 2674353"/>
              <a:gd name="connsiteX5" fmla="*/ 7291956 w 7983507"/>
              <a:gd name="connsiteY5" fmla="*/ 145378 h 2674353"/>
              <a:gd name="connsiteX6" fmla="*/ 7983507 w 7983507"/>
              <a:gd name="connsiteY6" fmla="*/ 0 h 2674353"/>
              <a:gd name="connsiteX0" fmla="*/ 0 w 7992134"/>
              <a:gd name="connsiteY0" fmla="*/ 2703903 h 2709201"/>
              <a:gd name="connsiteX1" fmla="*/ 684121 w 7992134"/>
              <a:gd name="connsiteY1" fmla="*/ 2496383 h 2709201"/>
              <a:gd name="connsiteX2" fmla="*/ 2435286 w 7992134"/>
              <a:gd name="connsiteY2" fmla="*/ 1605293 h 2709201"/>
              <a:gd name="connsiteX3" fmla="*/ 5532167 w 7992134"/>
              <a:gd name="connsiteY3" fmla="*/ 1599486 h 2709201"/>
              <a:gd name="connsiteX4" fmla="*/ 6739866 w 7992134"/>
              <a:gd name="connsiteY4" fmla="*/ 876658 h 2709201"/>
              <a:gd name="connsiteX5" fmla="*/ 7291956 w 7992134"/>
              <a:gd name="connsiteY5" fmla="*/ 180226 h 2709201"/>
              <a:gd name="connsiteX6" fmla="*/ 7992134 w 7992134"/>
              <a:gd name="connsiteY6" fmla="*/ 0 h 2709201"/>
              <a:gd name="connsiteX0" fmla="*/ 0 w 7992134"/>
              <a:gd name="connsiteY0" fmla="*/ 2703903 h 2709201"/>
              <a:gd name="connsiteX1" fmla="*/ 684121 w 7992134"/>
              <a:gd name="connsiteY1" fmla="*/ 2496383 h 2709201"/>
              <a:gd name="connsiteX2" fmla="*/ 2435286 w 7992134"/>
              <a:gd name="connsiteY2" fmla="*/ 1605293 h 2709201"/>
              <a:gd name="connsiteX3" fmla="*/ 5532167 w 7992134"/>
              <a:gd name="connsiteY3" fmla="*/ 1599486 h 2709201"/>
              <a:gd name="connsiteX4" fmla="*/ 6739866 w 7992134"/>
              <a:gd name="connsiteY4" fmla="*/ 876658 h 2709201"/>
              <a:gd name="connsiteX5" fmla="*/ 7291956 w 7992134"/>
              <a:gd name="connsiteY5" fmla="*/ 180226 h 2709201"/>
              <a:gd name="connsiteX6" fmla="*/ 7992134 w 7992134"/>
              <a:gd name="connsiteY6" fmla="*/ 0 h 2709201"/>
              <a:gd name="connsiteX0" fmla="*/ 0 w 7992134"/>
              <a:gd name="connsiteY0" fmla="*/ 2703903 h 2709201"/>
              <a:gd name="connsiteX1" fmla="*/ 684121 w 7992134"/>
              <a:gd name="connsiteY1" fmla="*/ 2496383 h 2709201"/>
              <a:gd name="connsiteX2" fmla="*/ 2435286 w 7992134"/>
              <a:gd name="connsiteY2" fmla="*/ 1605293 h 2709201"/>
              <a:gd name="connsiteX3" fmla="*/ 5532167 w 7992134"/>
              <a:gd name="connsiteY3" fmla="*/ 1599486 h 2709201"/>
              <a:gd name="connsiteX4" fmla="*/ 6739866 w 7992134"/>
              <a:gd name="connsiteY4" fmla="*/ 876658 h 2709201"/>
              <a:gd name="connsiteX5" fmla="*/ 7291956 w 7992134"/>
              <a:gd name="connsiteY5" fmla="*/ 180226 h 2709201"/>
              <a:gd name="connsiteX6" fmla="*/ 7992134 w 7992134"/>
              <a:gd name="connsiteY6" fmla="*/ 0 h 2709201"/>
              <a:gd name="connsiteX0" fmla="*/ 0 w 7992134"/>
              <a:gd name="connsiteY0" fmla="*/ 2703903 h 2709201"/>
              <a:gd name="connsiteX1" fmla="*/ 684121 w 7992134"/>
              <a:gd name="connsiteY1" fmla="*/ 2496383 h 2709201"/>
              <a:gd name="connsiteX2" fmla="*/ 2435286 w 7992134"/>
              <a:gd name="connsiteY2" fmla="*/ 1605293 h 2709201"/>
              <a:gd name="connsiteX3" fmla="*/ 5532167 w 7992134"/>
              <a:gd name="connsiteY3" fmla="*/ 1599486 h 2709201"/>
              <a:gd name="connsiteX4" fmla="*/ 6739866 w 7992134"/>
              <a:gd name="connsiteY4" fmla="*/ 876658 h 2709201"/>
              <a:gd name="connsiteX5" fmla="*/ 7291956 w 7992134"/>
              <a:gd name="connsiteY5" fmla="*/ 180226 h 2709201"/>
              <a:gd name="connsiteX6" fmla="*/ 7992134 w 7992134"/>
              <a:gd name="connsiteY6" fmla="*/ 0 h 2709201"/>
              <a:gd name="connsiteX0" fmla="*/ 0 w 7992134"/>
              <a:gd name="connsiteY0" fmla="*/ 2703903 h 2709201"/>
              <a:gd name="connsiteX1" fmla="*/ 684121 w 7992134"/>
              <a:gd name="connsiteY1" fmla="*/ 2496383 h 2709201"/>
              <a:gd name="connsiteX2" fmla="*/ 2435286 w 7992134"/>
              <a:gd name="connsiteY2" fmla="*/ 1605293 h 2709201"/>
              <a:gd name="connsiteX3" fmla="*/ 5445903 w 7992134"/>
              <a:gd name="connsiteY3" fmla="*/ 1599486 h 2709201"/>
              <a:gd name="connsiteX4" fmla="*/ 6739866 w 7992134"/>
              <a:gd name="connsiteY4" fmla="*/ 876658 h 2709201"/>
              <a:gd name="connsiteX5" fmla="*/ 7291956 w 7992134"/>
              <a:gd name="connsiteY5" fmla="*/ 180226 h 2709201"/>
              <a:gd name="connsiteX6" fmla="*/ 7992134 w 7992134"/>
              <a:gd name="connsiteY6" fmla="*/ 0 h 2709201"/>
              <a:gd name="connsiteX0" fmla="*/ 0 w 7992134"/>
              <a:gd name="connsiteY0" fmla="*/ 2703903 h 2704592"/>
              <a:gd name="connsiteX1" fmla="*/ 684121 w 7992134"/>
              <a:gd name="connsiteY1" fmla="*/ 2496383 h 2704592"/>
              <a:gd name="connsiteX2" fmla="*/ 2435286 w 7992134"/>
              <a:gd name="connsiteY2" fmla="*/ 1605293 h 2704592"/>
              <a:gd name="connsiteX3" fmla="*/ 5445903 w 7992134"/>
              <a:gd name="connsiteY3" fmla="*/ 1599486 h 2704592"/>
              <a:gd name="connsiteX4" fmla="*/ 6739866 w 7992134"/>
              <a:gd name="connsiteY4" fmla="*/ 876658 h 2704592"/>
              <a:gd name="connsiteX5" fmla="*/ 7291956 w 7992134"/>
              <a:gd name="connsiteY5" fmla="*/ 180226 h 2704592"/>
              <a:gd name="connsiteX6" fmla="*/ 7992134 w 7992134"/>
              <a:gd name="connsiteY6" fmla="*/ 0 h 2704592"/>
              <a:gd name="connsiteX0" fmla="*/ 0 w 7992134"/>
              <a:gd name="connsiteY0" fmla="*/ 2703903 h 2704413"/>
              <a:gd name="connsiteX1" fmla="*/ 753132 w 7992134"/>
              <a:gd name="connsiteY1" fmla="*/ 2467343 h 2704413"/>
              <a:gd name="connsiteX2" fmla="*/ 2435286 w 7992134"/>
              <a:gd name="connsiteY2" fmla="*/ 1605293 h 2704413"/>
              <a:gd name="connsiteX3" fmla="*/ 5445903 w 7992134"/>
              <a:gd name="connsiteY3" fmla="*/ 1599486 h 2704413"/>
              <a:gd name="connsiteX4" fmla="*/ 6739866 w 7992134"/>
              <a:gd name="connsiteY4" fmla="*/ 876658 h 2704413"/>
              <a:gd name="connsiteX5" fmla="*/ 7291956 w 7992134"/>
              <a:gd name="connsiteY5" fmla="*/ 180226 h 2704413"/>
              <a:gd name="connsiteX6" fmla="*/ 7992134 w 7992134"/>
              <a:gd name="connsiteY6" fmla="*/ 0 h 2704413"/>
              <a:gd name="connsiteX0" fmla="*/ 0 w 7992134"/>
              <a:gd name="connsiteY0" fmla="*/ 2703903 h 2707552"/>
              <a:gd name="connsiteX1" fmla="*/ 753132 w 7992134"/>
              <a:gd name="connsiteY1" fmla="*/ 2467343 h 2707552"/>
              <a:gd name="connsiteX2" fmla="*/ 2435286 w 7992134"/>
              <a:gd name="connsiteY2" fmla="*/ 1605293 h 2707552"/>
              <a:gd name="connsiteX3" fmla="*/ 5445903 w 7992134"/>
              <a:gd name="connsiteY3" fmla="*/ 1599486 h 2707552"/>
              <a:gd name="connsiteX4" fmla="*/ 6739866 w 7992134"/>
              <a:gd name="connsiteY4" fmla="*/ 876658 h 2707552"/>
              <a:gd name="connsiteX5" fmla="*/ 7291956 w 7992134"/>
              <a:gd name="connsiteY5" fmla="*/ 180226 h 2707552"/>
              <a:gd name="connsiteX6" fmla="*/ 7992134 w 7992134"/>
              <a:gd name="connsiteY6" fmla="*/ 0 h 2707552"/>
              <a:gd name="connsiteX0" fmla="*/ 0 w 7992134"/>
              <a:gd name="connsiteY0" fmla="*/ 2703903 h 2707552"/>
              <a:gd name="connsiteX1" fmla="*/ 753132 w 7992134"/>
              <a:gd name="connsiteY1" fmla="*/ 2467343 h 2707552"/>
              <a:gd name="connsiteX2" fmla="*/ 2435286 w 7992134"/>
              <a:gd name="connsiteY2" fmla="*/ 1605293 h 2707552"/>
              <a:gd name="connsiteX3" fmla="*/ 5445903 w 7992134"/>
              <a:gd name="connsiteY3" fmla="*/ 1599486 h 2707552"/>
              <a:gd name="connsiteX4" fmla="*/ 6739866 w 7992134"/>
              <a:gd name="connsiteY4" fmla="*/ 876658 h 2707552"/>
              <a:gd name="connsiteX5" fmla="*/ 7283329 w 7992134"/>
              <a:gd name="connsiteY5" fmla="*/ 127955 h 2707552"/>
              <a:gd name="connsiteX6" fmla="*/ 7992134 w 7992134"/>
              <a:gd name="connsiteY6" fmla="*/ 0 h 2707552"/>
              <a:gd name="connsiteX0" fmla="*/ 0 w 7992134"/>
              <a:gd name="connsiteY0" fmla="*/ 2703903 h 2707552"/>
              <a:gd name="connsiteX1" fmla="*/ 753132 w 7992134"/>
              <a:gd name="connsiteY1" fmla="*/ 2467343 h 2707552"/>
              <a:gd name="connsiteX2" fmla="*/ 2435286 w 7992134"/>
              <a:gd name="connsiteY2" fmla="*/ 1605293 h 2707552"/>
              <a:gd name="connsiteX3" fmla="*/ 5445903 w 7992134"/>
              <a:gd name="connsiteY3" fmla="*/ 1599486 h 2707552"/>
              <a:gd name="connsiteX4" fmla="*/ 6739866 w 7992134"/>
              <a:gd name="connsiteY4" fmla="*/ 876658 h 2707552"/>
              <a:gd name="connsiteX5" fmla="*/ 7283329 w 7992134"/>
              <a:gd name="connsiteY5" fmla="*/ 127955 h 2707552"/>
              <a:gd name="connsiteX6" fmla="*/ 7992134 w 7992134"/>
              <a:gd name="connsiteY6" fmla="*/ 0 h 2707552"/>
              <a:gd name="connsiteX0" fmla="*/ 0 w 8035266"/>
              <a:gd name="connsiteY0" fmla="*/ 2761983 h 2765632"/>
              <a:gd name="connsiteX1" fmla="*/ 753132 w 8035266"/>
              <a:gd name="connsiteY1" fmla="*/ 2525423 h 2765632"/>
              <a:gd name="connsiteX2" fmla="*/ 2435286 w 8035266"/>
              <a:gd name="connsiteY2" fmla="*/ 1663373 h 2765632"/>
              <a:gd name="connsiteX3" fmla="*/ 5445903 w 8035266"/>
              <a:gd name="connsiteY3" fmla="*/ 1657566 h 2765632"/>
              <a:gd name="connsiteX4" fmla="*/ 6739866 w 8035266"/>
              <a:gd name="connsiteY4" fmla="*/ 934738 h 2765632"/>
              <a:gd name="connsiteX5" fmla="*/ 7283329 w 8035266"/>
              <a:gd name="connsiteY5" fmla="*/ 186035 h 2765632"/>
              <a:gd name="connsiteX6" fmla="*/ 8035266 w 8035266"/>
              <a:gd name="connsiteY6" fmla="*/ 0 h 2765632"/>
              <a:gd name="connsiteX0" fmla="*/ 0 w 8035266"/>
              <a:gd name="connsiteY0" fmla="*/ 2761983 h 2765632"/>
              <a:gd name="connsiteX1" fmla="*/ 753132 w 8035266"/>
              <a:gd name="connsiteY1" fmla="*/ 2525423 h 2765632"/>
              <a:gd name="connsiteX2" fmla="*/ 2435286 w 8035266"/>
              <a:gd name="connsiteY2" fmla="*/ 1663373 h 2765632"/>
              <a:gd name="connsiteX3" fmla="*/ 5445903 w 8035266"/>
              <a:gd name="connsiteY3" fmla="*/ 1657566 h 2765632"/>
              <a:gd name="connsiteX4" fmla="*/ 6739866 w 8035266"/>
              <a:gd name="connsiteY4" fmla="*/ 934738 h 2765632"/>
              <a:gd name="connsiteX5" fmla="*/ 7335088 w 8035266"/>
              <a:gd name="connsiteY5" fmla="*/ 209267 h 2765632"/>
              <a:gd name="connsiteX6" fmla="*/ 8035266 w 8035266"/>
              <a:gd name="connsiteY6" fmla="*/ 0 h 2765632"/>
              <a:gd name="connsiteX0" fmla="*/ 0 w 8035266"/>
              <a:gd name="connsiteY0" fmla="*/ 2761983 h 2765632"/>
              <a:gd name="connsiteX1" fmla="*/ 753132 w 8035266"/>
              <a:gd name="connsiteY1" fmla="*/ 2525423 h 2765632"/>
              <a:gd name="connsiteX2" fmla="*/ 2435286 w 8035266"/>
              <a:gd name="connsiteY2" fmla="*/ 1663373 h 2765632"/>
              <a:gd name="connsiteX3" fmla="*/ 5445903 w 8035266"/>
              <a:gd name="connsiteY3" fmla="*/ 1657566 h 2765632"/>
              <a:gd name="connsiteX4" fmla="*/ 6860636 w 8035266"/>
              <a:gd name="connsiteY4" fmla="*/ 928930 h 2765632"/>
              <a:gd name="connsiteX5" fmla="*/ 7335088 w 8035266"/>
              <a:gd name="connsiteY5" fmla="*/ 209267 h 2765632"/>
              <a:gd name="connsiteX6" fmla="*/ 8035266 w 8035266"/>
              <a:gd name="connsiteY6" fmla="*/ 0 h 2765632"/>
              <a:gd name="connsiteX0" fmla="*/ 0 w 8035266"/>
              <a:gd name="connsiteY0" fmla="*/ 2761983 h 2765632"/>
              <a:gd name="connsiteX1" fmla="*/ 753132 w 8035266"/>
              <a:gd name="connsiteY1" fmla="*/ 2525423 h 2765632"/>
              <a:gd name="connsiteX2" fmla="*/ 2435286 w 8035266"/>
              <a:gd name="connsiteY2" fmla="*/ 1663373 h 2765632"/>
              <a:gd name="connsiteX3" fmla="*/ 5445903 w 8035266"/>
              <a:gd name="connsiteY3" fmla="*/ 1657566 h 2765632"/>
              <a:gd name="connsiteX4" fmla="*/ 6860636 w 8035266"/>
              <a:gd name="connsiteY4" fmla="*/ 928930 h 2765632"/>
              <a:gd name="connsiteX5" fmla="*/ 7335088 w 8035266"/>
              <a:gd name="connsiteY5" fmla="*/ 209267 h 2765632"/>
              <a:gd name="connsiteX6" fmla="*/ 8035266 w 8035266"/>
              <a:gd name="connsiteY6" fmla="*/ 0 h 2765632"/>
              <a:gd name="connsiteX0" fmla="*/ 0 w 8035266"/>
              <a:gd name="connsiteY0" fmla="*/ 2761983 h 2765632"/>
              <a:gd name="connsiteX1" fmla="*/ 753132 w 8035266"/>
              <a:gd name="connsiteY1" fmla="*/ 2525423 h 2765632"/>
              <a:gd name="connsiteX2" fmla="*/ 2435286 w 8035266"/>
              <a:gd name="connsiteY2" fmla="*/ 1663373 h 2765632"/>
              <a:gd name="connsiteX3" fmla="*/ 5445903 w 8035266"/>
              <a:gd name="connsiteY3" fmla="*/ 1657566 h 2765632"/>
              <a:gd name="connsiteX4" fmla="*/ 6860636 w 8035266"/>
              <a:gd name="connsiteY4" fmla="*/ 928930 h 2765632"/>
              <a:gd name="connsiteX5" fmla="*/ 7335088 w 8035266"/>
              <a:gd name="connsiteY5" fmla="*/ 209267 h 2765632"/>
              <a:gd name="connsiteX6" fmla="*/ 8035266 w 8035266"/>
              <a:gd name="connsiteY6" fmla="*/ 0 h 2765632"/>
              <a:gd name="connsiteX0" fmla="*/ 0 w 8035266"/>
              <a:gd name="connsiteY0" fmla="*/ 2761983 h 2765632"/>
              <a:gd name="connsiteX1" fmla="*/ 753132 w 8035266"/>
              <a:gd name="connsiteY1" fmla="*/ 2525423 h 2765632"/>
              <a:gd name="connsiteX2" fmla="*/ 2435286 w 8035266"/>
              <a:gd name="connsiteY2" fmla="*/ 1663373 h 2765632"/>
              <a:gd name="connsiteX3" fmla="*/ 5445903 w 8035266"/>
              <a:gd name="connsiteY3" fmla="*/ 1657566 h 2765632"/>
              <a:gd name="connsiteX4" fmla="*/ 6860636 w 8035266"/>
              <a:gd name="connsiteY4" fmla="*/ 928930 h 2765632"/>
              <a:gd name="connsiteX5" fmla="*/ 7335088 w 8035266"/>
              <a:gd name="connsiteY5" fmla="*/ 209267 h 2765632"/>
              <a:gd name="connsiteX6" fmla="*/ 8035266 w 8035266"/>
              <a:gd name="connsiteY6" fmla="*/ 0 h 2765632"/>
              <a:gd name="connsiteX0" fmla="*/ 0 w 8035266"/>
              <a:gd name="connsiteY0" fmla="*/ 2761983 h 2765632"/>
              <a:gd name="connsiteX1" fmla="*/ 753132 w 8035266"/>
              <a:gd name="connsiteY1" fmla="*/ 2525423 h 2765632"/>
              <a:gd name="connsiteX2" fmla="*/ 2435286 w 8035266"/>
              <a:gd name="connsiteY2" fmla="*/ 1663373 h 2765632"/>
              <a:gd name="connsiteX3" fmla="*/ 5445903 w 8035266"/>
              <a:gd name="connsiteY3" fmla="*/ 1657566 h 2765632"/>
              <a:gd name="connsiteX4" fmla="*/ 6860636 w 8035266"/>
              <a:gd name="connsiteY4" fmla="*/ 928930 h 2765632"/>
              <a:gd name="connsiteX5" fmla="*/ 7335088 w 8035266"/>
              <a:gd name="connsiteY5" fmla="*/ 209267 h 2765632"/>
              <a:gd name="connsiteX6" fmla="*/ 8035266 w 8035266"/>
              <a:gd name="connsiteY6" fmla="*/ 0 h 2765632"/>
              <a:gd name="connsiteX0" fmla="*/ 0 w 8035266"/>
              <a:gd name="connsiteY0" fmla="*/ 2761983 h 2765632"/>
              <a:gd name="connsiteX1" fmla="*/ 753132 w 8035266"/>
              <a:gd name="connsiteY1" fmla="*/ 2525423 h 2765632"/>
              <a:gd name="connsiteX2" fmla="*/ 2435286 w 8035266"/>
              <a:gd name="connsiteY2" fmla="*/ 1663373 h 2765632"/>
              <a:gd name="connsiteX3" fmla="*/ 5445903 w 8035266"/>
              <a:gd name="connsiteY3" fmla="*/ 1657566 h 2765632"/>
              <a:gd name="connsiteX4" fmla="*/ 6860636 w 8035266"/>
              <a:gd name="connsiteY4" fmla="*/ 928930 h 2765632"/>
              <a:gd name="connsiteX5" fmla="*/ 7335088 w 8035266"/>
              <a:gd name="connsiteY5" fmla="*/ 209267 h 2765632"/>
              <a:gd name="connsiteX6" fmla="*/ 8035266 w 8035266"/>
              <a:gd name="connsiteY6" fmla="*/ 0 h 2765632"/>
              <a:gd name="connsiteX0" fmla="*/ 0 w 8035266"/>
              <a:gd name="connsiteY0" fmla="*/ 2761983 h 2765632"/>
              <a:gd name="connsiteX1" fmla="*/ 753132 w 8035266"/>
              <a:gd name="connsiteY1" fmla="*/ 2525423 h 2765632"/>
              <a:gd name="connsiteX2" fmla="*/ 2435286 w 8035266"/>
              <a:gd name="connsiteY2" fmla="*/ 1663373 h 2765632"/>
              <a:gd name="connsiteX3" fmla="*/ 5445903 w 8035266"/>
              <a:gd name="connsiteY3" fmla="*/ 1657566 h 2765632"/>
              <a:gd name="connsiteX4" fmla="*/ 6860636 w 8035266"/>
              <a:gd name="connsiteY4" fmla="*/ 928930 h 2765632"/>
              <a:gd name="connsiteX5" fmla="*/ 7335088 w 8035266"/>
              <a:gd name="connsiteY5" fmla="*/ 209267 h 2765632"/>
              <a:gd name="connsiteX6" fmla="*/ 8035266 w 8035266"/>
              <a:gd name="connsiteY6" fmla="*/ 0 h 2765632"/>
              <a:gd name="connsiteX0" fmla="*/ 0 w 8035266"/>
              <a:gd name="connsiteY0" fmla="*/ 2761983 h 2765632"/>
              <a:gd name="connsiteX1" fmla="*/ 753132 w 8035266"/>
              <a:gd name="connsiteY1" fmla="*/ 2525423 h 2765632"/>
              <a:gd name="connsiteX2" fmla="*/ 2435286 w 8035266"/>
              <a:gd name="connsiteY2" fmla="*/ 1663373 h 2765632"/>
              <a:gd name="connsiteX3" fmla="*/ 5445903 w 8035266"/>
              <a:gd name="connsiteY3" fmla="*/ 1657566 h 2765632"/>
              <a:gd name="connsiteX4" fmla="*/ 6860636 w 8035266"/>
              <a:gd name="connsiteY4" fmla="*/ 928930 h 2765632"/>
              <a:gd name="connsiteX5" fmla="*/ 7335088 w 8035266"/>
              <a:gd name="connsiteY5" fmla="*/ 209267 h 2765632"/>
              <a:gd name="connsiteX6" fmla="*/ 8035266 w 8035266"/>
              <a:gd name="connsiteY6" fmla="*/ 0 h 2765632"/>
              <a:gd name="connsiteX0" fmla="*/ 0 w 8035266"/>
              <a:gd name="connsiteY0" fmla="*/ 2761983 h 2765632"/>
              <a:gd name="connsiteX1" fmla="*/ 753132 w 8035266"/>
              <a:gd name="connsiteY1" fmla="*/ 2525423 h 2765632"/>
              <a:gd name="connsiteX2" fmla="*/ 2435286 w 8035266"/>
              <a:gd name="connsiteY2" fmla="*/ 1663373 h 2765632"/>
              <a:gd name="connsiteX3" fmla="*/ 5445903 w 8035266"/>
              <a:gd name="connsiteY3" fmla="*/ 1657566 h 2765632"/>
              <a:gd name="connsiteX4" fmla="*/ 6860636 w 8035266"/>
              <a:gd name="connsiteY4" fmla="*/ 928930 h 2765632"/>
              <a:gd name="connsiteX5" fmla="*/ 7274703 w 8035266"/>
              <a:gd name="connsiteY5" fmla="*/ 284771 h 2765632"/>
              <a:gd name="connsiteX6" fmla="*/ 8035266 w 8035266"/>
              <a:gd name="connsiteY6" fmla="*/ 0 h 2765632"/>
              <a:gd name="connsiteX0" fmla="*/ 0 w 8035266"/>
              <a:gd name="connsiteY0" fmla="*/ 2761983 h 2765632"/>
              <a:gd name="connsiteX1" fmla="*/ 753132 w 8035266"/>
              <a:gd name="connsiteY1" fmla="*/ 2525423 h 2765632"/>
              <a:gd name="connsiteX2" fmla="*/ 2435286 w 8035266"/>
              <a:gd name="connsiteY2" fmla="*/ 1663373 h 2765632"/>
              <a:gd name="connsiteX3" fmla="*/ 5445903 w 8035266"/>
              <a:gd name="connsiteY3" fmla="*/ 1657566 h 2765632"/>
              <a:gd name="connsiteX4" fmla="*/ 6860636 w 8035266"/>
              <a:gd name="connsiteY4" fmla="*/ 928930 h 2765632"/>
              <a:gd name="connsiteX5" fmla="*/ 7274703 w 8035266"/>
              <a:gd name="connsiteY5" fmla="*/ 284771 h 2765632"/>
              <a:gd name="connsiteX6" fmla="*/ 8035266 w 8035266"/>
              <a:gd name="connsiteY6" fmla="*/ 0 h 2765632"/>
              <a:gd name="connsiteX0" fmla="*/ 0 w 8035266"/>
              <a:gd name="connsiteY0" fmla="*/ 2761983 h 2765632"/>
              <a:gd name="connsiteX1" fmla="*/ 753132 w 8035266"/>
              <a:gd name="connsiteY1" fmla="*/ 2525423 h 2765632"/>
              <a:gd name="connsiteX2" fmla="*/ 2435286 w 8035266"/>
              <a:gd name="connsiteY2" fmla="*/ 1663373 h 2765632"/>
              <a:gd name="connsiteX3" fmla="*/ 5445903 w 8035266"/>
              <a:gd name="connsiteY3" fmla="*/ 1657566 h 2765632"/>
              <a:gd name="connsiteX4" fmla="*/ 6860636 w 8035266"/>
              <a:gd name="connsiteY4" fmla="*/ 928930 h 2765632"/>
              <a:gd name="connsiteX5" fmla="*/ 7274703 w 8035266"/>
              <a:gd name="connsiteY5" fmla="*/ 284771 h 2765632"/>
              <a:gd name="connsiteX6" fmla="*/ 8035266 w 8035266"/>
              <a:gd name="connsiteY6" fmla="*/ 0 h 2765632"/>
              <a:gd name="connsiteX0" fmla="*/ 0 w 8035266"/>
              <a:gd name="connsiteY0" fmla="*/ 2761983 h 2765632"/>
              <a:gd name="connsiteX1" fmla="*/ 753132 w 8035266"/>
              <a:gd name="connsiteY1" fmla="*/ 2525423 h 2765632"/>
              <a:gd name="connsiteX2" fmla="*/ 2435286 w 8035266"/>
              <a:gd name="connsiteY2" fmla="*/ 1663373 h 2765632"/>
              <a:gd name="connsiteX3" fmla="*/ 5445903 w 8035266"/>
              <a:gd name="connsiteY3" fmla="*/ 1657566 h 2765632"/>
              <a:gd name="connsiteX4" fmla="*/ 6860636 w 8035266"/>
              <a:gd name="connsiteY4" fmla="*/ 928930 h 2765632"/>
              <a:gd name="connsiteX5" fmla="*/ 7274703 w 8035266"/>
              <a:gd name="connsiteY5" fmla="*/ 284771 h 2765632"/>
              <a:gd name="connsiteX6" fmla="*/ 8035266 w 8035266"/>
              <a:gd name="connsiteY6" fmla="*/ 0 h 2765632"/>
              <a:gd name="connsiteX0" fmla="*/ 0 w 8035266"/>
              <a:gd name="connsiteY0" fmla="*/ 2796185 h 2799834"/>
              <a:gd name="connsiteX1" fmla="*/ 753132 w 8035266"/>
              <a:gd name="connsiteY1" fmla="*/ 2559625 h 2799834"/>
              <a:gd name="connsiteX2" fmla="*/ 2435286 w 8035266"/>
              <a:gd name="connsiteY2" fmla="*/ 1697575 h 2799834"/>
              <a:gd name="connsiteX3" fmla="*/ 5445903 w 8035266"/>
              <a:gd name="connsiteY3" fmla="*/ 1691768 h 2799834"/>
              <a:gd name="connsiteX4" fmla="*/ 6860636 w 8035266"/>
              <a:gd name="connsiteY4" fmla="*/ 963132 h 2799834"/>
              <a:gd name="connsiteX5" fmla="*/ 7274703 w 8035266"/>
              <a:gd name="connsiteY5" fmla="*/ 318973 h 2799834"/>
              <a:gd name="connsiteX6" fmla="*/ 8035266 w 8035266"/>
              <a:gd name="connsiteY6" fmla="*/ 0 h 2799834"/>
              <a:gd name="connsiteX0" fmla="*/ 0 w 8430683"/>
              <a:gd name="connsiteY0" fmla="*/ 2807278 h 2810927"/>
              <a:gd name="connsiteX1" fmla="*/ 753132 w 8430683"/>
              <a:gd name="connsiteY1" fmla="*/ 2570718 h 2810927"/>
              <a:gd name="connsiteX2" fmla="*/ 2435286 w 8430683"/>
              <a:gd name="connsiteY2" fmla="*/ 1708668 h 2810927"/>
              <a:gd name="connsiteX3" fmla="*/ 5445903 w 8430683"/>
              <a:gd name="connsiteY3" fmla="*/ 1702861 h 2810927"/>
              <a:gd name="connsiteX4" fmla="*/ 6860636 w 8430683"/>
              <a:gd name="connsiteY4" fmla="*/ 974225 h 2810927"/>
              <a:gd name="connsiteX5" fmla="*/ 7274703 w 8430683"/>
              <a:gd name="connsiteY5" fmla="*/ 330066 h 2810927"/>
              <a:gd name="connsiteX6" fmla="*/ 8430683 w 8430683"/>
              <a:gd name="connsiteY6" fmla="*/ 0 h 2810927"/>
              <a:gd name="connsiteX0" fmla="*/ 0 w 8430683"/>
              <a:gd name="connsiteY0" fmla="*/ 2807278 h 2810927"/>
              <a:gd name="connsiteX1" fmla="*/ 753132 w 8430683"/>
              <a:gd name="connsiteY1" fmla="*/ 2570718 h 2810927"/>
              <a:gd name="connsiteX2" fmla="*/ 2435286 w 8430683"/>
              <a:gd name="connsiteY2" fmla="*/ 1708668 h 2810927"/>
              <a:gd name="connsiteX3" fmla="*/ 5445903 w 8430683"/>
              <a:gd name="connsiteY3" fmla="*/ 1702861 h 2810927"/>
              <a:gd name="connsiteX4" fmla="*/ 6860636 w 8430683"/>
              <a:gd name="connsiteY4" fmla="*/ 974225 h 2810927"/>
              <a:gd name="connsiteX5" fmla="*/ 7274703 w 8430683"/>
              <a:gd name="connsiteY5" fmla="*/ 330066 h 2810927"/>
              <a:gd name="connsiteX6" fmla="*/ 8430683 w 8430683"/>
              <a:gd name="connsiteY6" fmla="*/ 0 h 2810927"/>
              <a:gd name="connsiteX0" fmla="*/ 0 w 8430683"/>
              <a:gd name="connsiteY0" fmla="*/ 2807278 h 2810927"/>
              <a:gd name="connsiteX1" fmla="*/ 753132 w 8430683"/>
              <a:gd name="connsiteY1" fmla="*/ 2570718 h 2810927"/>
              <a:gd name="connsiteX2" fmla="*/ 2435286 w 8430683"/>
              <a:gd name="connsiteY2" fmla="*/ 1708668 h 2810927"/>
              <a:gd name="connsiteX3" fmla="*/ 5445903 w 8430683"/>
              <a:gd name="connsiteY3" fmla="*/ 1702861 h 2810927"/>
              <a:gd name="connsiteX4" fmla="*/ 6860636 w 8430683"/>
              <a:gd name="connsiteY4" fmla="*/ 974225 h 2810927"/>
              <a:gd name="connsiteX5" fmla="*/ 7208800 w 8430683"/>
              <a:gd name="connsiteY5" fmla="*/ 507550 h 2810927"/>
              <a:gd name="connsiteX6" fmla="*/ 8430683 w 8430683"/>
              <a:gd name="connsiteY6" fmla="*/ 0 h 2810927"/>
              <a:gd name="connsiteX0" fmla="*/ 0 w 8430683"/>
              <a:gd name="connsiteY0" fmla="*/ 2807278 h 2810927"/>
              <a:gd name="connsiteX1" fmla="*/ 753132 w 8430683"/>
              <a:gd name="connsiteY1" fmla="*/ 2570718 h 2810927"/>
              <a:gd name="connsiteX2" fmla="*/ 2435286 w 8430683"/>
              <a:gd name="connsiteY2" fmla="*/ 1708668 h 2810927"/>
              <a:gd name="connsiteX3" fmla="*/ 5445903 w 8430683"/>
              <a:gd name="connsiteY3" fmla="*/ 1702861 h 2810927"/>
              <a:gd name="connsiteX4" fmla="*/ 6860636 w 8430683"/>
              <a:gd name="connsiteY4" fmla="*/ 974225 h 2810927"/>
              <a:gd name="connsiteX5" fmla="*/ 7208800 w 8430683"/>
              <a:gd name="connsiteY5" fmla="*/ 507550 h 2810927"/>
              <a:gd name="connsiteX6" fmla="*/ 8430683 w 8430683"/>
              <a:gd name="connsiteY6" fmla="*/ 0 h 2810927"/>
              <a:gd name="connsiteX0" fmla="*/ 0 w 8430683"/>
              <a:gd name="connsiteY0" fmla="*/ 2807278 h 2810927"/>
              <a:gd name="connsiteX1" fmla="*/ 753132 w 8430683"/>
              <a:gd name="connsiteY1" fmla="*/ 2570718 h 2810927"/>
              <a:gd name="connsiteX2" fmla="*/ 2435286 w 8430683"/>
              <a:gd name="connsiteY2" fmla="*/ 1708668 h 2810927"/>
              <a:gd name="connsiteX3" fmla="*/ 5445903 w 8430683"/>
              <a:gd name="connsiteY3" fmla="*/ 1702861 h 2810927"/>
              <a:gd name="connsiteX4" fmla="*/ 7208800 w 8430683"/>
              <a:gd name="connsiteY4" fmla="*/ 507550 h 2810927"/>
              <a:gd name="connsiteX5" fmla="*/ 8430683 w 8430683"/>
              <a:gd name="connsiteY5" fmla="*/ 0 h 2810927"/>
              <a:gd name="connsiteX0" fmla="*/ 0 w 8430683"/>
              <a:gd name="connsiteY0" fmla="*/ 2807278 h 2810927"/>
              <a:gd name="connsiteX1" fmla="*/ 753132 w 8430683"/>
              <a:gd name="connsiteY1" fmla="*/ 2570718 h 2810927"/>
              <a:gd name="connsiteX2" fmla="*/ 2435286 w 8430683"/>
              <a:gd name="connsiteY2" fmla="*/ 1708668 h 2810927"/>
              <a:gd name="connsiteX3" fmla="*/ 5445903 w 8430683"/>
              <a:gd name="connsiteY3" fmla="*/ 1702861 h 2810927"/>
              <a:gd name="connsiteX4" fmla="*/ 6862811 w 8430683"/>
              <a:gd name="connsiteY4" fmla="*/ 956805 h 2810927"/>
              <a:gd name="connsiteX5" fmla="*/ 8430683 w 8430683"/>
              <a:gd name="connsiteY5" fmla="*/ 0 h 2810927"/>
              <a:gd name="connsiteX0" fmla="*/ 0 w 8430683"/>
              <a:gd name="connsiteY0" fmla="*/ 2807278 h 2810927"/>
              <a:gd name="connsiteX1" fmla="*/ 753132 w 8430683"/>
              <a:gd name="connsiteY1" fmla="*/ 2570718 h 2810927"/>
              <a:gd name="connsiteX2" fmla="*/ 2435286 w 8430683"/>
              <a:gd name="connsiteY2" fmla="*/ 1708668 h 2810927"/>
              <a:gd name="connsiteX3" fmla="*/ 5445903 w 8430683"/>
              <a:gd name="connsiteY3" fmla="*/ 1702861 h 2810927"/>
              <a:gd name="connsiteX4" fmla="*/ 6862811 w 8430683"/>
              <a:gd name="connsiteY4" fmla="*/ 956805 h 2810927"/>
              <a:gd name="connsiteX5" fmla="*/ 8430683 w 8430683"/>
              <a:gd name="connsiteY5" fmla="*/ 0 h 2810927"/>
              <a:gd name="connsiteX0" fmla="*/ 0 w 8430683"/>
              <a:gd name="connsiteY0" fmla="*/ 2807278 h 2810927"/>
              <a:gd name="connsiteX1" fmla="*/ 753132 w 8430683"/>
              <a:gd name="connsiteY1" fmla="*/ 2570718 h 2810927"/>
              <a:gd name="connsiteX2" fmla="*/ 2435286 w 8430683"/>
              <a:gd name="connsiteY2" fmla="*/ 1708668 h 2810927"/>
              <a:gd name="connsiteX3" fmla="*/ 5445903 w 8430683"/>
              <a:gd name="connsiteY3" fmla="*/ 1702861 h 2810927"/>
              <a:gd name="connsiteX4" fmla="*/ 6862811 w 8430683"/>
              <a:gd name="connsiteY4" fmla="*/ 956805 h 2810927"/>
              <a:gd name="connsiteX5" fmla="*/ 8430683 w 8430683"/>
              <a:gd name="connsiteY5" fmla="*/ 0 h 2810927"/>
              <a:gd name="connsiteX0" fmla="*/ 0 w 8430683"/>
              <a:gd name="connsiteY0" fmla="*/ 2807278 h 2810927"/>
              <a:gd name="connsiteX1" fmla="*/ 753132 w 8430683"/>
              <a:gd name="connsiteY1" fmla="*/ 2570718 h 2810927"/>
              <a:gd name="connsiteX2" fmla="*/ 2435286 w 8430683"/>
              <a:gd name="connsiteY2" fmla="*/ 1708668 h 2810927"/>
              <a:gd name="connsiteX3" fmla="*/ 5445903 w 8430683"/>
              <a:gd name="connsiteY3" fmla="*/ 1702861 h 2810927"/>
              <a:gd name="connsiteX4" fmla="*/ 6871049 w 8430683"/>
              <a:gd name="connsiteY4" fmla="*/ 851424 h 2810927"/>
              <a:gd name="connsiteX5" fmla="*/ 8430683 w 8430683"/>
              <a:gd name="connsiteY5" fmla="*/ 0 h 2810927"/>
              <a:gd name="connsiteX0" fmla="*/ 0 w 8430683"/>
              <a:gd name="connsiteY0" fmla="*/ 2807278 h 2810927"/>
              <a:gd name="connsiteX1" fmla="*/ 753132 w 8430683"/>
              <a:gd name="connsiteY1" fmla="*/ 2570718 h 2810927"/>
              <a:gd name="connsiteX2" fmla="*/ 2435286 w 8430683"/>
              <a:gd name="connsiteY2" fmla="*/ 1708668 h 2810927"/>
              <a:gd name="connsiteX3" fmla="*/ 5445903 w 8430683"/>
              <a:gd name="connsiteY3" fmla="*/ 1702861 h 2810927"/>
              <a:gd name="connsiteX4" fmla="*/ 6871049 w 8430683"/>
              <a:gd name="connsiteY4" fmla="*/ 851424 h 2810927"/>
              <a:gd name="connsiteX5" fmla="*/ 8430683 w 8430683"/>
              <a:gd name="connsiteY5" fmla="*/ 0 h 2810927"/>
              <a:gd name="connsiteX0" fmla="*/ 0 w 8430683"/>
              <a:gd name="connsiteY0" fmla="*/ 2807278 h 2810927"/>
              <a:gd name="connsiteX1" fmla="*/ 753132 w 8430683"/>
              <a:gd name="connsiteY1" fmla="*/ 2570718 h 2810927"/>
              <a:gd name="connsiteX2" fmla="*/ 2435286 w 8430683"/>
              <a:gd name="connsiteY2" fmla="*/ 1708668 h 2810927"/>
              <a:gd name="connsiteX3" fmla="*/ 5445903 w 8430683"/>
              <a:gd name="connsiteY3" fmla="*/ 1702861 h 2810927"/>
              <a:gd name="connsiteX4" fmla="*/ 6871049 w 8430683"/>
              <a:gd name="connsiteY4" fmla="*/ 851424 h 2810927"/>
              <a:gd name="connsiteX5" fmla="*/ 8430683 w 8430683"/>
              <a:gd name="connsiteY5" fmla="*/ 0 h 2810927"/>
              <a:gd name="connsiteX0" fmla="*/ 0 w 8430683"/>
              <a:gd name="connsiteY0" fmla="*/ 2807278 h 2810927"/>
              <a:gd name="connsiteX1" fmla="*/ 753132 w 8430683"/>
              <a:gd name="connsiteY1" fmla="*/ 2570718 h 2810927"/>
              <a:gd name="connsiteX2" fmla="*/ 2435286 w 8430683"/>
              <a:gd name="connsiteY2" fmla="*/ 1708668 h 2810927"/>
              <a:gd name="connsiteX3" fmla="*/ 5248195 w 8430683"/>
              <a:gd name="connsiteY3" fmla="*/ 1708407 h 2810927"/>
              <a:gd name="connsiteX4" fmla="*/ 6871049 w 8430683"/>
              <a:gd name="connsiteY4" fmla="*/ 851424 h 2810927"/>
              <a:gd name="connsiteX5" fmla="*/ 8430683 w 8430683"/>
              <a:gd name="connsiteY5" fmla="*/ 0 h 2810927"/>
              <a:gd name="connsiteX0" fmla="*/ 0 w 8430683"/>
              <a:gd name="connsiteY0" fmla="*/ 2807278 h 2810927"/>
              <a:gd name="connsiteX1" fmla="*/ 753132 w 8430683"/>
              <a:gd name="connsiteY1" fmla="*/ 2570718 h 2810927"/>
              <a:gd name="connsiteX2" fmla="*/ 2435286 w 8430683"/>
              <a:gd name="connsiteY2" fmla="*/ 1708668 h 2810927"/>
              <a:gd name="connsiteX3" fmla="*/ 5248195 w 8430683"/>
              <a:gd name="connsiteY3" fmla="*/ 1708407 h 2810927"/>
              <a:gd name="connsiteX4" fmla="*/ 6871049 w 8430683"/>
              <a:gd name="connsiteY4" fmla="*/ 851424 h 2810927"/>
              <a:gd name="connsiteX5" fmla="*/ 8430683 w 8430683"/>
              <a:gd name="connsiteY5" fmla="*/ 0 h 2810927"/>
              <a:gd name="connsiteX0" fmla="*/ 0 w 8430683"/>
              <a:gd name="connsiteY0" fmla="*/ 2807278 h 2810927"/>
              <a:gd name="connsiteX1" fmla="*/ 753132 w 8430683"/>
              <a:gd name="connsiteY1" fmla="*/ 2570718 h 2810927"/>
              <a:gd name="connsiteX2" fmla="*/ 2435286 w 8430683"/>
              <a:gd name="connsiteY2" fmla="*/ 1708668 h 2810927"/>
              <a:gd name="connsiteX3" fmla="*/ 5248195 w 8430683"/>
              <a:gd name="connsiteY3" fmla="*/ 1708407 h 2810927"/>
              <a:gd name="connsiteX4" fmla="*/ 6871049 w 8430683"/>
              <a:gd name="connsiteY4" fmla="*/ 851424 h 2810927"/>
              <a:gd name="connsiteX5" fmla="*/ 8430683 w 8430683"/>
              <a:gd name="connsiteY5" fmla="*/ 0 h 2810927"/>
              <a:gd name="connsiteX0" fmla="*/ 0 w 6871049"/>
              <a:gd name="connsiteY0" fmla="*/ 1955854 h 1959503"/>
              <a:gd name="connsiteX1" fmla="*/ 753132 w 6871049"/>
              <a:gd name="connsiteY1" fmla="*/ 1719294 h 1959503"/>
              <a:gd name="connsiteX2" fmla="*/ 2435286 w 6871049"/>
              <a:gd name="connsiteY2" fmla="*/ 857244 h 1959503"/>
              <a:gd name="connsiteX3" fmla="*/ 5248195 w 6871049"/>
              <a:gd name="connsiteY3" fmla="*/ 856983 h 1959503"/>
              <a:gd name="connsiteX4" fmla="*/ 6871049 w 6871049"/>
              <a:gd name="connsiteY4" fmla="*/ 0 h 1959503"/>
              <a:gd name="connsiteX0" fmla="*/ 0 w 5248195"/>
              <a:gd name="connsiteY0" fmla="*/ 1098871 h 1102520"/>
              <a:gd name="connsiteX1" fmla="*/ 753132 w 5248195"/>
              <a:gd name="connsiteY1" fmla="*/ 862311 h 1102520"/>
              <a:gd name="connsiteX2" fmla="*/ 2435286 w 5248195"/>
              <a:gd name="connsiteY2" fmla="*/ 261 h 1102520"/>
              <a:gd name="connsiteX3" fmla="*/ 5248195 w 5248195"/>
              <a:gd name="connsiteY3" fmla="*/ 0 h 110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8195" h="1102520">
                <a:moveTo>
                  <a:pt x="0" y="1098871"/>
                </a:moveTo>
                <a:cubicBezTo>
                  <a:pt x="138023" y="1107498"/>
                  <a:pt x="362726" y="1122088"/>
                  <a:pt x="753132" y="862311"/>
                </a:cubicBezTo>
                <a:cubicBezTo>
                  <a:pt x="1335535" y="343493"/>
                  <a:pt x="1668014" y="-2012"/>
                  <a:pt x="2435286" y="261"/>
                </a:cubicBezTo>
                <a:cubicBezTo>
                  <a:pt x="3372922" y="174"/>
                  <a:pt x="4460847" y="22702"/>
                  <a:pt x="5248195" y="0"/>
                </a:cubicBezTo>
              </a:path>
            </a:pathLst>
          </a:custGeom>
          <a:noFill/>
          <a:ln w="139700" cap="rnd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latinLnBrk="0">
              <a:defRPr/>
            </a:pPr>
            <a:endParaRPr lang="ko-KR" altLang="en-US" kern="0" dirty="0" smtClean="0">
              <a:solidFill>
                <a:prstClr val="white"/>
              </a:solidFill>
              <a:latin typeface="Rix고딕 R"/>
              <a:ea typeface="Rix고딕 R"/>
            </a:endParaRPr>
          </a:p>
        </p:txBody>
      </p:sp>
      <p:sp>
        <p:nvSpPr>
          <p:cNvPr id="96" name="모서리가 둥근 직사각형 95"/>
          <p:cNvSpPr/>
          <p:nvPr/>
        </p:nvSpPr>
        <p:spPr>
          <a:xfrm>
            <a:off x="3153134" y="3170462"/>
            <a:ext cx="1044216" cy="249528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8" name="Picture 3" descr="C:\Users\지서니\Desktop\PNG\지도 copy.png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798" y="3483759"/>
            <a:ext cx="927823" cy="124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" name="자유형 98"/>
          <p:cNvSpPr/>
          <p:nvPr/>
        </p:nvSpPr>
        <p:spPr>
          <a:xfrm flipV="1">
            <a:off x="3681185" y="4776154"/>
            <a:ext cx="2529121" cy="1167445"/>
          </a:xfrm>
          <a:custGeom>
            <a:avLst/>
            <a:gdLst>
              <a:gd name="connsiteX0" fmla="*/ 0 w 1866900"/>
              <a:gd name="connsiteY0" fmla="*/ 1333500 h 1333500"/>
              <a:gd name="connsiteX1" fmla="*/ 1866900 w 1866900"/>
              <a:gd name="connsiteY1" fmla="*/ 0 h 133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66900" h="1333500">
                <a:moveTo>
                  <a:pt x="0" y="1333500"/>
                </a:moveTo>
                <a:cubicBezTo>
                  <a:pt x="641350" y="1303866"/>
                  <a:pt x="1282700" y="1274233"/>
                  <a:pt x="1866900" y="0"/>
                </a:cubicBezTo>
              </a:path>
            </a:pathLst>
          </a:custGeom>
          <a:noFill/>
          <a:ln w="41275">
            <a:solidFill>
              <a:srgbClr val="C00000"/>
            </a:solidFill>
            <a:prstDash val="sysDot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0" name="Picture 5" descr="C:\Users\Administrator\Desktop\ㄹㅇㅇ.png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38000" contrast="6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14886" flipH="1">
            <a:off x="3549172" y="3037495"/>
            <a:ext cx="2850571" cy="1664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" name="타원 101"/>
          <p:cNvSpPr/>
          <p:nvPr/>
        </p:nvSpPr>
        <p:spPr>
          <a:xfrm>
            <a:off x="3302135" y="3588612"/>
            <a:ext cx="698544" cy="6985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3" name="Picture 2" descr="C:\Users\Administrator\Desktop\kyo5709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8549" y="3742520"/>
            <a:ext cx="505716" cy="39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Picture 4" descr="C:\Users\지서니\Desktop\PNG\지도 copy - 복사본.png"/>
          <p:cNvPicPr>
            <a:picLocks noChangeAspect="1" noChangeArrowheads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1120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720603">
            <a:off x="1439487" y="4022637"/>
            <a:ext cx="649157" cy="87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" name="Picture 4" descr="C:\Users\지서니\Desktop\PNG\지도 copy - 복사본.png"/>
          <p:cNvPicPr>
            <a:picLocks noChangeAspect="1" noChangeArrowheads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1120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70122">
            <a:off x="1630785" y="5033485"/>
            <a:ext cx="649157" cy="87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" name="그림 105"/>
          <p:cNvPicPr preferRelativeResize="0">
            <a:picLocks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97994" y="5309076"/>
            <a:ext cx="493200" cy="493200"/>
          </a:xfrm>
          <a:prstGeom prst="ellipse">
            <a:avLst/>
          </a:prstGeom>
          <a:ln>
            <a:noFill/>
          </a:ln>
          <a:effectLst>
            <a:softEdge rad="0"/>
          </a:effectLst>
        </p:spPr>
      </p:pic>
      <p:pic>
        <p:nvPicPr>
          <p:cNvPr id="107" name="Picture 4" descr="C:\Users\지서니\Desktop\PNG\지도 copy - 복사본.png"/>
          <p:cNvPicPr>
            <a:picLocks noChangeAspect="1" noChangeArrowheads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1120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326705">
            <a:off x="1913820" y="4567578"/>
            <a:ext cx="649157" cy="87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그림 107"/>
          <p:cNvPicPr preferRelativeResize="0">
            <a:picLocks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4" r="16354"/>
          <a:stretch/>
        </p:blipFill>
        <p:spPr>
          <a:xfrm>
            <a:off x="2105186" y="4787063"/>
            <a:ext cx="493200" cy="493200"/>
          </a:xfrm>
          <a:prstGeom prst="ellipse">
            <a:avLst/>
          </a:prstGeom>
          <a:ln>
            <a:noFill/>
          </a:ln>
          <a:effectLst>
            <a:softEdge rad="0"/>
          </a:effectLst>
        </p:spPr>
      </p:pic>
      <p:pic>
        <p:nvPicPr>
          <p:cNvPr id="109" name="그림 108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3" r="16973"/>
          <a:stretch/>
        </p:blipFill>
        <p:spPr>
          <a:xfrm>
            <a:off x="1434619" y="4138273"/>
            <a:ext cx="491960" cy="493200"/>
          </a:xfrm>
          <a:prstGeom prst="ellipse">
            <a:avLst/>
          </a:prstGeom>
          <a:ln>
            <a:noFill/>
          </a:ln>
          <a:effectLst>
            <a:softEdge rad="0"/>
          </a:effectLst>
        </p:spPr>
      </p:pic>
      <p:pic>
        <p:nvPicPr>
          <p:cNvPr id="110" name="Picture 4" descr="C:\Users\지서니\Desktop\PNG\지도 copy - 복사본.png"/>
          <p:cNvPicPr>
            <a:picLocks noChangeAspect="1" noChangeArrowheads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1120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8984" y="3787194"/>
            <a:ext cx="649157" cy="87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그림 110"/>
          <p:cNvPicPr preferRelativeResize="0">
            <a:picLocks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29" r="12629"/>
          <a:stretch/>
        </p:blipFill>
        <p:spPr>
          <a:xfrm>
            <a:off x="1922306" y="3853345"/>
            <a:ext cx="493200" cy="493200"/>
          </a:xfrm>
          <a:prstGeom prst="ellipse">
            <a:avLst/>
          </a:prstGeom>
          <a:ln>
            <a:noFill/>
          </a:ln>
          <a:effectLst>
            <a:softEdge rad="0"/>
          </a:effectLst>
        </p:spPr>
      </p:pic>
      <p:sp>
        <p:nvSpPr>
          <p:cNvPr id="112" name="직사각형 111"/>
          <p:cNvSpPr/>
          <p:nvPr/>
        </p:nvSpPr>
        <p:spPr>
          <a:xfrm>
            <a:off x="2843808" y="3200177"/>
            <a:ext cx="1666113" cy="184666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ko-KR" altLang="en-US" sz="1200" b="1" spc="-100" dirty="0" smtClean="0">
                <a:ln cap="sq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  <a:miter lim="800000"/>
                </a:ln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정보화</a:t>
            </a:r>
            <a:r>
              <a:rPr lang="en-US" altLang="ko-KR" sz="1200" b="1" spc="-100" dirty="0" smtClean="0">
                <a:ln cap="sq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  <a:miter lim="800000"/>
                </a:ln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200" b="1" spc="-100" dirty="0" smtClean="0">
                <a:ln cap="sq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  <a:miter lim="800000"/>
                </a:ln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강국 도약</a:t>
            </a:r>
            <a:endParaRPr lang="ko-KR" altLang="en-US" sz="1200" b="1" spc="-100" dirty="0">
              <a:ln cap="sq">
                <a:solidFill>
                  <a:schemeClr val="tx1">
                    <a:lumMod val="50000"/>
                    <a:lumOff val="50000"/>
                    <a:alpha val="0"/>
                  </a:schemeClr>
                </a:solidFill>
                <a:miter lim="800000"/>
              </a:ln>
              <a:solidFill>
                <a:schemeClr val="bg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14" name="직각 삼각형 113"/>
          <p:cNvSpPr/>
          <p:nvPr/>
        </p:nvSpPr>
        <p:spPr>
          <a:xfrm flipH="1">
            <a:off x="8599948" y="6453585"/>
            <a:ext cx="542925" cy="419099"/>
          </a:xfrm>
          <a:prstGeom prst="rtTriangl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236E7D-FB35-4D75-92A5-5D42865B9399}" type="slidenum">
              <a:rPr lang="ko-KR" altLang="en-US" smtClean="0"/>
              <a:pPr/>
              <a:t>21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457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소스\바\그림4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5" r="26965"/>
          <a:stretch/>
        </p:blipFill>
        <p:spPr bwMode="auto">
          <a:xfrm>
            <a:off x="0" y="5636872"/>
            <a:ext cx="9144000" cy="122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지서니\Desktop\PNG\키스티 copy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8815" b="33006"/>
          <a:stretch/>
        </p:blipFill>
        <p:spPr bwMode="auto">
          <a:xfrm>
            <a:off x="0" y="4415744"/>
            <a:ext cx="9144000" cy="122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69415" y="111994"/>
            <a:ext cx="6005170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28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경제</a:t>
            </a:r>
            <a:r>
              <a:rPr lang="en-US" altLang="ko-KR" sz="28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·</a:t>
            </a:r>
            <a:r>
              <a:rPr lang="ko-KR" altLang="en-US" sz="28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사회의 구조적</a:t>
            </a:r>
            <a:r>
              <a:rPr lang="en-US" altLang="ko-KR" sz="28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·</a:t>
            </a:r>
            <a:r>
              <a:rPr lang="ko-KR" altLang="en-US" sz="28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복합적 위기상황에 직면</a:t>
            </a:r>
            <a:endParaRPr lang="ko-KR" altLang="en-US" sz="2800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63500" algn="ctr" rotWithShape="0">
                  <a:prstClr val="black">
                    <a:alpha val="73000"/>
                  </a:prstClr>
                </a:outerShdw>
              </a:effectLst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96" name="직사각형 95"/>
          <p:cNvSpPr/>
          <p:nvPr/>
        </p:nvSpPr>
        <p:spPr>
          <a:xfrm>
            <a:off x="14596251" y="6313027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800" dirty="0">
              <a:ln cap="sq">
                <a:solidFill>
                  <a:schemeClr val="accent1">
                    <a:shade val="50000"/>
                    <a:alpha val="0"/>
                  </a:schemeClr>
                </a:solidFill>
                <a:miter lim="800000"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395536" y="1238488"/>
            <a:ext cx="8342242" cy="3292872"/>
            <a:chOff x="395536" y="1238488"/>
            <a:chExt cx="8342242" cy="3292872"/>
          </a:xfrm>
        </p:grpSpPr>
        <p:grpSp>
          <p:nvGrpSpPr>
            <p:cNvPr id="38" name="그룹 37"/>
            <p:cNvGrpSpPr/>
            <p:nvPr/>
          </p:nvGrpSpPr>
          <p:grpSpPr>
            <a:xfrm>
              <a:off x="395536" y="1238488"/>
              <a:ext cx="2716565" cy="3292872"/>
              <a:chOff x="322545" y="1238488"/>
              <a:chExt cx="2716565" cy="3292872"/>
            </a:xfrm>
          </p:grpSpPr>
          <p:sp>
            <p:nvSpPr>
              <p:cNvPr id="110" name="모서리가 둥근 직사각형 109"/>
              <p:cNvSpPr/>
              <p:nvPr/>
            </p:nvSpPr>
            <p:spPr>
              <a:xfrm>
                <a:off x="322545" y="1583800"/>
                <a:ext cx="2715871" cy="2947560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25400" dist="38100" dir="5400000" algn="t" rotWithShape="0">
                  <a:prstClr val="black">
                    <a:alpha val="1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3" name="양쪽 모서리가 둥근 사각형 112"/>
              <p:cNvSpPr/>
              <p:nvPr/>
            </p:nvSpPr>
            <p:spPr>
              <a:xfrm rot="10800000" flipV="1">
                <a:off x="322580" y="1238488"/>
                <a:ext cx="2716530" cy="442847"/>
              </a:xfrm>
              <a:prstGeom prst="round2SameRect">
                <a:avLst>
                  <a:gd name="adj1" fmla="val 31013"/>
                  <a:gd name="adj2" fmla="val 0"/>
                </a:avLst>
              </a:prstGeom>
              <a:blipFill>
                <a:blip r:embed="rId7"/>
                <a:stretch>
                  <a:fillRect/>
                </a:stretch>
              </a:blipFill>
              <a:ln w="3175" cap="sq">
                <a:solidFill>
                  <a:srgbClr val="536175"/>
                </a:solidFill>
                <a:miter lim="800000"/>
              </a:ln>
              <a:effectLst>
                <a:innerShdw dist="12700" dir="16200000">
                  <a:schemeClr val="bg1">
                    <a:alpha val="2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>
                <a:scene3d>
                  <a:camera prst="orthographicFront"/>
                  <a:lightRig rig="threePt" dir="t"/>
                </a:scene3d>
                <a:sp3d>
                  <a:bevelT w="0" h="38100"/>
                </a:sp3d>
              </a:bodyPr>
              <a:lstStyle/>
              <a:p>
                <a:pPr indent="-457200" algn="ctr" latinLnBrk="0">
                  <a:spcBef>
                    <a:spcPct val="0"/>
                  </a:spcBef>
                </a:pPr>
                <a:endParaRPr lang="ko-KR" altLang="en-US" spc="-100">
                  <a:ln cap="sq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40000"/>
                      </a:prstClr>
                    </a:outerShdw>
                  </a:effectLst>
                  <a:latin typeface="Rix고딕 B" panose="02020603020101020101" pitchFamily="18" charset="-127"/>
                  <a:ea typeface="Rix고딕 B" panose="02020603020101020101" pitchFamily="18" charset="-127"/>
                </a:endParaRPr>
              </a:p>
            </p:txBody>
          </p:sp>
          <p:cxnSp>
            <p:nvCxnSpPr>
              <p:cNvPr id="114" name="직선 연결선 113"/>
              <p:cNvCxnSpPr/>
              <p:nvPr/>
            </p:nvCxnSpPr>
            <p:spPr>
              <a:xfrm rot="10800000">
                <a:off x="323850" y="4518173"/>
                <a:ext cx="2712720" cy="0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2" name="직사각형 111"/>
              <p:cNvSpPr/>
              <p:nvPr/>
            </p:nvSpPr>
            <p:spPr>
              <a:xfrm>
                <a:off x="796956" y="1325113"/>
                <a:ext cx="1763304" cy="246221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/>
              <a:p>
                <a:pPr indent="-457200" algn="ctr" fontAlgn="base" latinLnBrk="0">
                  <a:spcBef>
                    <a:spcPct val="0"/>
                  </a:spcBef>
                  <a:spcAft>
                    <a:spcPts val="0"/>
                  </a:spcAft>
                </a:pPr>
                <a:r>
                  <a:rPr lang="ko-KR" altLang="en-US" sz="1600" b="1" spc="-150" dirty="0">
                    <a:ln cap="sq"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  <a:miter lim="800000"/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40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장기적 성장 잠재력 저하 </a:t>
                </a:r>
              </a:p>
            </p:txBody>
          </p:sp>
        </p:grpSp>
        <p:grpSp>
          <p:nvGrpSpPr>
            <p:cNvPr id="46" name="그룹 45"/>
            <p:cNvGrpSpPr/>
            <p:nvPr/>
          </p:nvGrpSpPr>
          <p:grpSpPr>
            <a:xfrm>
              <a:off x="6021213" y="1238488"/>
              <a:ext cx="2716565" cy="3292094"/>
              <a:chOff x="6090885" y="1238488"/>
              <a:chExt cx="2716565" cy="3292094"/>
            </a:xfrm>
          </p:grpSpPr>
          <p:sp>
            <p:nvSpPr>
              <p:cNvPr id="116" name="모서리가 둥근 직사각형 115"/>
              <p:cNvSpPr/>
              <p:nvPr/>
            </p:nvSpPr>
            <p:spPr>
              <a:xfrm>
                <a:off x="6090885" y="1573640"/>
                <a:ext cx="2715871" cy="2956942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25400" dist="38100" dir="5400000" algn="t" rotWithShape="0">
                  <a:prstClr val="black">
                    <a:alpha val="1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9" name="양쪽 모서리가 둥근 사각형 118"/>
              <p:cNvSpPr/>
              <p:nvPr/>
            </p:nvSpPr>
            <p:spPr>
              <a:xfrm rot="10800000" flipV="1">
                <a:off x="6090920" y="1238488"/>
                <a:ext cx="2716530" cy="442847"/>
              </a:xfrm>
              <a:prstGeom prst="round2SameRect">
                <a:avLst>
                  <a:gd name="adj1" fmla="val 31013"/>
                  <a:gd name="adj2" fmla="val 0"/>
                </a:avLst>
              </a:prstGeom>
              <a:blipFill>
                <a:blip r:embed="rId8"/>
                <a:stretch>
                  <a:fillRect/>
                </a:stretch>
              </a:blipFill>
              <a:ln w="3175" cap="sq">
                <a:solidFill>
                  <a:srgbClr val="0446A8"/>
                </a:solidFill>
                <a:miter lim="800000"/>
              </a:ln>
              <a:effectLst>
                <a:innerShdw dist="12700" dir="16200000">
                  <a:schemeClr val="bg1">
                    <a:alpha val="2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>
                <a:scene3d>
                  <a:camera prst="orthographicFront"/>
                  <a:lightRig rig="threePt" dir="t"/>
                </a:scene3d>
                <a:sp3d>
                  <a:bevelT w="0" h="38100"/>
                </a:sp3d>
              </a:bodyPr>
              <a:lstStyle/>
              <a:p>
                <a:pPr indent="-457200" algn="ctr" latinLnBrk="0">
                  <a:spcBef>
                    <a:spcPct val="0"/>
                  </a:spcBef>
                </a:pPr>
                <a:endParaRPr lang="ko-KR" altLang="en-US" spc="-100">
                  <a:ln cap="sq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40000"/>
                      </a:prstClr>
                    </a:outerShdw>
                  </a:effectLst>
                  <a:latin typeface="Rix고딕 B" panose="02020603020101020101" pitchFamily="18" charset="-127"/>
                  <a:ea typeface="Rix고딕 B" panose="02020603020101020101" pitchFamily="18" charset="-127"/>
                </a:endParaRPr>
              </a:p>
            </p:txBody>
          </p:sp>
          <p:cxnSp>
            <p:nvCxnSpPr>
              <p:cNvPr id="161" name="직선 연결선 160"/>
              <p:cNvCxnSpPr/>
              <p:nvPr/>
            </p:nvCxnSpPr>
            <p:spPr>
              <a:xfrm rot="10800000">
                <a:off x="6092190" y="4509120"/>
                <a:ext cx="2712720" cy="0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8" name="직사각형 117"/>
              <p:cNvSpPr/>
              <p:nvPr/>
            </p:nvSpPr>
            <p:spPr>
              <a:xfrm>
                <a:off x="6304808" y="1325113"/>
                <a:ext cx="2284280" cy="246221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/>
              <a:p>
                <a:pPr indent="-457200" algn="ctr" fontAlgn="base" latinLnBrk="0">
                  <a:spcBef>
                    <a:spcPct val="0"/>
                  </a:spcBef>
                  <a:spcAft>
                    <a:spcPts val="0"/>
                  </a:spcAft>
                </a:pPr>
                <a:r>
                  <a:rPr lang="ko-KR" altLang="en-US" sz="1600" b="1" spc="-150" dirty="0">
                    <a:ln cap="sq"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  <a:miter lim="800000"/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40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국민 삶의 질 개선과 괴리된 성장</a:t>
                </a:r>
              </a:p>
            </p:txBody>
          </p:sp>
        </p:grpSp>
        <p:grpSp>
          <p:nvGrpSpPr>
            <p:cNvPr id="40" name="그룹 39"/>
            <p:cNvGrpSpPr/>
            <p:nvPr/>
          </p:nvGrpSpPr>
          <p:grpSpPr>
            <a:xfrm>
              <a:off x="3204827" y="1238488"/>
              <a:ext cx="2720340" cy="3281784"/>
              <a:chOff x="3204827" y="1238488"/>
              <a:chExt cx="2720340" cy="3281784"/>
            </a:xfrm>
          </p:grpSpPr>
          <p:sp>
            <p:nvSpPr>
              <p:cNvPr id="181" name="모서리가 둥근 직사각형 180"/>
              <p:cNvSpPr/>
              <p:nvPr/>
            </p:nvSpPr>
            <p:spPr>
              <a:xfrm>
                <a:off x="3208602" y="1439020"/>
                <a:ext cx="2715871" cy="3081252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25400" dist="38100" dir="5400000" algn="t" rotWithShape="0">
                  <a:prstClr val="black">
                    <a:alpha val="1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양쪽 모서리가 둥근 사각형 8"/>
              <p:cNvSpPr/>
              <p:nvPr/>
            </p:nvSpPr>
            <p:spPr>
              <a:xfrm rot="10800000" flipV="1">
                <a:off x="3208637" y="1238488"/>
                <a:ext cx="2716530" cy="442847"/>
              </a:xfrm>
              <a:prstGeom prst="round2SameRect">
                <a:avLst>
                  <a:gd name="adj1" fmla="val 31013"/>
                  <a:gd name="adj2" fmla="val 0"/>
                </a:avLst>
              </a:prstGeom>
              <a:blipFill>
                <a:blip r:embed="rId9"/>
                <a:stretch>
                  <a:fillRect/>
                </a:stretch>
              </a:blipFill>
              <a:ln w="3175" cap="sq">
                <a:solidFill>
                  <a:srgbClr val="105FD2"/>
                </a:solidFill>
                <a:miter lim="800000"/>
              </a:ln>
              <a:effectLst>
                <a:innerShdw dist="12700" dir="16200000">
                  <a:schemeClr val="bg1">
                    <a:alpha val="2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>
                <a:scene3d>
                  <a:camera prst="orthographicFront"/>
                  <a:lightRig rig="threePt" dir="t"/>
                </a:scene3d>
                <a:sp3d>
                  <a:bevelT w="0" h="38100"/>
                </a:sp3d>
              </a:bodyPr>
              <a:lstStyle/>
              <a:p>
                <a:pPr indent="-457200" algn="ctr" latinLnBrk="0">
                  <a:spcBef>
                    <a:spcPct val="0"/>
                  </a:spcBef>
                </a:pPr>
                <a:endParaRPr lang="ko-KR" altLang="en-US" spc="-100">
                  <a:ln cap="sq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40000"/>
                      </a:prstClr>
                    </a:outerShdw>
                  </a:effectLst>
                  <a:latin typeface="Rix고딕 B" panose="02020603020101020101" pitchFamily="18" charset="-127"/>
                  <a:ea typeface="Rix고딕 B" panose="02020603020101020101" pitchFamily="18" charset="-127"/>
                </a:endParaRPr>
              </a:p>
            </p:txBody>
          </p:sp>
          <p:sp>
            <p:nvSpPr>
              <p:cNvPr id="182" name="직사각형 181"/>
              <p:cNvSpPr/>
              <p:nvPr/>
            </p:nvSpPr>
            <p:spPr>
              <a:xfrm>
                <a:off x="3963539" y="1325113"/>
                <a:ext cx="1202253" cy="246221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/>
              <a:p>
                <a:pPr indent="-457200" algn="ctr" fontAlgn="base" latinLnBrk="0">
                  <a:spcBef>
                    <a:spcPct val="0"/>
                  </a:spcBef>
                  <a:spcAft>
                    <a:spcPts val="0"/>
                  </a:spcAft>
                </a:pPr>
                <a:r>
                  <a:rPr lang="ko-KR" altLang="en-US" sz="1600" b="1" spc="-150" dirty="0">
                    <a:ln cap="sq"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  <a:miter lim="800000"/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40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일자리 문제 심화</a:t>
                </a:r>
              </a:p>
            </p:txBody>
          </p:sp>
          <p:cxnSp>
            <p:nvCxnSpPr>
              <p:cNvPr id="162" name="직선 연결선 161"/>
              <p:cNvCxnSpPr/>
              <p:nvPr/>
            </p:nvCxnSpPr>
            <p:spPr>
              <a:xfrm rot="10800000">
                <a:off x="3204827" y="4509120"/>
                <a:ext cx="2712720" cy="0"/>
              </a:xfrm>
              <a:prstGeom prst="line">
                <a:avLst/>
              </a:prstGeom>
              <a:ln w="28575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7" name="직사각형 66"/>
          <p:cNvSpPr/>
          <p:nvPr/>
        </p:nvSpPr>
        <p:spPr>
          <a:xfrm>
            <a:off x="548371" y="3865113"/>
            <a:ext cx="44755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1970</a:t>
            </a:r>
          </a:p>
        </p:txBody>
      </p:sp>
      <p:cxnSp>
        <p:nvCxnSpPr>
          <p:cNvPr id="62" name="직선 연결선 61"/>
          <p:cNvCxnSpPr/>
          <p:nvPr/>
        </p:nvCxnSpPr>
        <p:spPr>
          <a:xfrm>
            <a:off x="748773" y="1939771"/>
            <a:ext cx="0" cy="1810432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2774791" y="1939771"/>
            <a:ext cx="0" cy="1810432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그림 62"/>
          <p:cNvPicPr>
            <a:picLocks noChangeAspect="1"/>
          </p:cNvPicPr>
          <p:nvPr/>
        </p:nvPicPr>
        <p:blipFill rotWithShape="1">
          <a:blip r:embed="rId10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2" t="29445" r="69583" b="45556"/>
          <a:stretch/>
        </p:blipFill>
        <p:spPr>
          <a:xfrm>
            <a:off x="700304" y="2055138"/>
            <a:ext cx="2111866" cy="1569371"/>
          </a:xfrm>
          <a:prstGeom prst="rect">
            <a:avLst/>
          </a:prstGeom>
        </p:spPr>
      </p:pic>
      <p:sp>
        <p:nvSpPr>
          <p:cNvPr id="64" name="오른쪽 화살표 63"/>
          <p:cNvSpPr/>
          <p:nvPr/>
        </p:nvSpPr>
        <p:spPr>
          <a:xfrm rot="1504471">
            <a:off x="1468168" y="2971012"/>
            <a:ext cx="1168207" cy="493754"/>
          </a:xfrm>
          <a:prstGeom prst="rightArrow">
            <a:avLst/>
          </a:prstGeom>
          <a:gradFill>
            <a:gsLst>
              <a:gs pos="100000">
                <a:schemeClr val="accent2">
                  <a:lumMod val="50000"/>
                </a:schemeClr>
              </a:gs>
              <a:gs pos="22000">
                <a:schemeClr val="tx1">
                  <a:lumMod val="50000"/>
                  <a:lumOff val="50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833874" y="1919337"/>
            <a:ext cx="4655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2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10%</a:t>
            </a:r>
          </a:p>
        </p:txBody>
      </p:sp>
      <p:sp>
        <p:nvSpPr>
          <p:cNvPr id="72" name="직사각형 71"/>
          <p:cNvSpPr/>
          <p:nvPr/>
        </p:nvSpPr>
        <p:spPr>
          <a:xfrm>
            <a:off x="2288180" y="2389104"/>
            <a:ext cx="5030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2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2.8%</a:t>
            </a:r>
            <a:endParaRPr lang="en-US" altLang="ko-KR" sz="12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graphicFrame>
        <p:nvGraphicFramePr>
          <p:cNvPr id="75" name="차트 74"/>
          <p:cNvGraphicFramePr/>
          <p:nvPr>
            <p:extLst>
              <p:ext uri="{D42A27DB-BD31-4B8C-83A1-F6EECF244321}">
                <p14:modId xmlns:p14="http://schemas.microsoft.com/office/powerpoint/2010/main" val="3938576922"/>
              </p:ext>
            </p:extLst>
          </p:nvPr>
        </p:nvGraphicFramePr>
        <p:xfrm>
          <a:off x="3385795" y="1853877"/>
          <a:ext cx="2324893" cy="2106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pSp>
        <p:nvGrpSpPr>
          <p:cNvPr id="74" name="그룹 73"/>
          <p:cNvGrpSpPr/>
          <p:nvPr/>
        </p:nvGrpSpPr>
        <p:grpSpPr>
          <a:xfrm>
            <a:off x="5545183" y="1925885"/>
            <a:ext cx="310983" cy="2033168"/>
            <a:chOff x="5545183" y="1916832"/>
            <a:chExt cx="310983" cy="2033168"/>
          </a:xfrm>
        </p:grpSpPr>
        <p:sp>
          <p:nvSpPr>
            <p:cNvPr id="82" name="직사각형 81"/>
            <p:cNvSpPr/>
            <p:nvPr/>
          </p:nvSpPr>
          <p:spPr>
            <a:xfrm>
              <a:off x="5545183" y="3719168"/>
              <a:ext cx="247825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900" spc="-2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2</a:t>
              </a:r>
              <a:endParaRPr lang="en-US" altLang="ko-KR" sz="900" spc="-2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5545183" y="3358700"/>
              <a:ext cx="247825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900" spc="-2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4</a:t>
              </a:r>
              <a:endParaRPr lang="en-US" altLang="ko-KR" sz="900" spc="-2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5545183" y="2998233"/>
              <a:ext cx="247825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900" spc="-2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6</a:t>
              </a:r>
              <a:endParaRPr lang="en-US" altLang="ko-KR" sz="900" spc="-2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85" name="직사각형 84"/>
            <p:cNvSpPr/>
            <p:nvPr/>
          </p:nvSpPr>
          <p:spPr>
            <a:xfrm>
              <a:off x="5545183" y="2637766"/>
              <a:ext cx="247825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900" spc="-2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8</a:t>
              </a:r>
              <a:endParaRPr lang="en-US" altLang="ko-KR" sz="900" spc="-2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5545183" y="2277299"/>
              <a:ext cx="31098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900" spc="-2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10</a:t>
              </a:r>
              <a:endParaRPr lang="en-US" altLang="ko-KR" sz="900" spc="-2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5545183" y="1916832"/>
              <a:ext cx="31098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900" spc="-2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12</a:t>
              </a:r>
              <a:endParaRPr lang="en-US" altLang="ko-KR" sz="900" spc="-2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92" name="직사각형 91"/>
          <p:cNvSpPr/>
          <p:nvPr/>
        </p:nvSpPr>
        <p:spPr>
          <a:xfrm>
            <a:off x="3250482" y="1758629"/>
            <a:ext cx="54566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7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7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명</a:t>
            </a:r>
            <a:r>
              <a:rPr lang="en-US" altLang="ko-KR" sz="7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/10</a:t>
            </a:r>
            <a:r>
              <a:rPr lang="ko-KR" altLang="en-US" sz="700" spc="-7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  <a:r>
              <a:rPr lang="en-US" altLang="ko-KR" sz="7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endParaRPr lang="en-US" altLang="ko-KR" sz="7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93" name="직사각형 92"/>
          <p:cNvSpPr/>
          <p:nvPr/>
        </p:nvSpPr>
        <p:spPr>
          <a:xfrm>
            <a:off x="5543536" y="1758629"/>
            <a:ext cx="30745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7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 %)</a:t>
            </a:r>
          </a:p>
        </p:txBody>
      </p:sp>
      <p:grpSp>
        <p:nvGrpSpPr>
          <p:cNvPr id="204" name="그룹 203"/>
          <p:cNvGrpSpPr/>
          <p:nvPr/>
        </p:nvGrpSpPr>
        <p:grpSpPr>
          <a:xfrm>
            <a:off x="6193155" y="1855963"/>
            <a:ext cx="2383266" cy="2235735"/>
            <a:chOff x="6165229" y="1901220"/>
            <a:chExt cx="2421005" cy="2271138"/>
          </a:xfrm>
        </p:grpSpPr>
        <p:cxnSp>
          <p:nvCxnSpPr>
            <p:cNvPr id="165" name="직선 연결선 164"/>
            <p:cNvCxnSpPr/>
            <p:nvPr/>
          </p:nvCxnSpPr>
          <p:spPr>
            <a:xfrm>
              <a:off x="6319395" y="3897245"/>
              <a:ext cx="2186225" cy="0"/>
            </a:xfrm>
            <a:prstGeom prst="line">
              <a:avLst/>
            </a:prstGeom>
            <a:ln w="349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6" name="그룹 165"/>
            <p:cNvGrpSpPr/>
            <p:nvPr/>
          </p:nvGrpSpPr>
          <p:grpSpPr>
            <a:xfrm>
              <a:off x="6189569" y="2002659"/>
              <a:ext cx="1571753" cy="2169699"/>
              <a:chOff x="6309770" y="1919600"/>
              <a:chExt cx="1746467" cy="2116554"/>
            </a:xfrm>
          </p:grpSpPr>
          <p:sp>
            <p:nvSpPr>
              <p:cNvPr id="179" name="오른쪽 화살표 178"/>
              <p:cNvSpPr/>
              <p:nvPr/>
            </p:nvSpPr>
            <p:spPr>
              <a:xfrm rot="18890773">
                <a:off x="6149789" y="2900586"/>
                <a:ext cx="2116554" cy="154582"/>
              </a:xfrm>
              <a:prstGeom prst="rightArrow">
                <a:avLst/>
              </a:prstGeom>
              <a:gradFill>
                <a:gsLst>
                  <a:gs pos="2000">
                    <a:srgbClr val="0446A8"/>
                  </a:gs>
                  <a:gs pos="100000">
                    <a:schemeClr val="accent2">
                      <a:lumMod val="75000"/>
                    </a:schemeClr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0" name="오른쪽 화살표 179"/>
              <p:cNvSpPr/>
              <p:nvPr/>
            </p:nvSpPr>
            <p:spPr>
              <a:xfrm rot="20419010">
                <a:off x="6309770" y="3445541"/>
                <a:ext cx="1746467" cy="137584"/>
              </a:xfrm>
              <a:prstGeom prst="rightArrow">
                <a:avLst/>
              </a:prstGeom>
              <a:gradFill>
                <a:gsLst>
                  <a:gs pos="2000">
                    <a:srgbClr val="0446A8"/>
                  </a:gs>
                  <a:gs pos="100000">
                    <a:schemeClr val="accent2">
                      <a:lumMod val="75000"/>
                    </a:schemeClr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67" name="직사각형 166"/>
            <p:cNvSpPr/>
            <p:nvPr/>
          </p:nvSpPr>
          <p:spPr>
            <a:xfrm>
              <a:off x="6301981" y="3937054"/>
              <a:ext cx="342287" cy="2344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9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'07</a:t>
              </a:r>
            </a:p>
          </p:txBody>
        </p:sp>
        <p:sp>
          <p:nvSpPr>
            <p:cNvPr id="168" name="직사각형 167"/>
            <p:cNvSpPr/>
            <p:nvPr/>
          </p:nvSpPr>
          <p:spPr>
            <a:xfrm>
              <a:off x="7580535" y="3937054"/>
              <a:ext cx="342287" cy="2344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ko-KR" sz="9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'17</a:t>
              </a:r>
            </a:p>
          </p:txBody>
        </p:sp>
        <p:grpSp>
          <p:nvGrpSpPr>
            <p:cNvPr id="185" name="그룹 184"/>
            <p:cNvGrpSpPr/>
            <p:nvPr/>
          </p:nvGrpSpPr>
          <p:grpSpPr>
            <a:xfrm>
              <a:off x="7807593" y="1901220"/>
              <a:ext cx="778641" cy="777600"/>
              <a:chOff x="7807593" y="1747319"/>
              <a:chExt cx="778641" cy="777600"/>
            </a:xfrm>
          </p:grpSpPr>
          <p:sp>
            <p:nvSpPr>
              <p:cNvPr id="169" name="타원 168"/>
              <p:cNvSpPr/>
              <p:nvPr/>
            </p:nvSpPr>
            <p:spPr>
              <a:xfrm>
                <a:off x="7807593" y="1747319"/>
                <a:ext cx="778641" cy="7776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84" name="그룹 183"/>
              <p:cNvGrpSpPr/>
              <p:nvPr/>
            </p:nvGrpSpPr>
            <p:grpSpPr>
              <a:xfrm>
                <a:off x="7859321" y="1862069"/>
                <a:ext cx="675185" cy="548101"/>
                <a:chOff x="7859321" y="1954765"/>
                <a:chExt cx="675185" cy="548101"/>
              </a:xfrm>
            </p:grpSpPr>
            <p:sp>
              <p:nvSpPr>
                <p:cNvPr id="171" name="직사각형 170"/>
                <p:cNvSpPr/>
                <p:nvPr/>
              </p:nvSpPr>
              <p:spPr>
                <a:xfrm>
                  <a:off x="7925044" y="1954765"/>
                  <a:ext cx="543739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altLang="ko-KR" sz="1600" b="1" spc="-150" dirty="0">
                      <a:ln cap="sq"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  <a:miter lim="800000"/>
                      </a:ln>
                      <a:solidFill>
                        <a:schemeClr val="bg1"/>
                      </a:solidFill>
                      <a:effectLst>
                        <a:outerShdw blurRad="127000" algn="ctr" rotWithShape="0">
                          <a:prstClr val="black">
                            <a:alpha val="40000"/>
                          </a:prstClr>
                        </a:outerShdw>
                      </a:effectLst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GDP</a:t>
                  </a:r>
                </a:p>
              </p:txBody>
            </p:sp>
            <p:sp>
              <p:nvSpPr>
                <p:cNvPr id="172" name="직사각형 171"/>
                <p:cNvSpPr/>
                <p:nvPr/>
              </p:nvSpPr>
              <p:spPr>
                <a:xfrm>
                  <a:off x="7859321" y="2164312"/>
                  <a:ext cx="675185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altLang="ko-KR" sz="1600" b="1" spc="-150" dirty="0">
                      <a:ln cap="sq"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  <a:miter lim="800000"/>
                      </a:ln>
                      <a:solidFill>
                        <a:schemeClr val="bg2">
                          <a:lumMod val="75000"/>
                        </a:schemeClr>
                      </a:solidFill>
                      <a:effectLst>
                        <a:outerShdw blurRad="127000" algn="ctr" rotWithShape="0">
                          <a:prstClr val="black">
                            <a:alpha val="40000"/>
                          </a:prstClr>
                        </a:outerShdw>
                      </a:effectLst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28.6%</a:t>
                  </a:r>
                </a:p>
              </p:txBody>
            </p:sp>
          </p:grpSp>
        </p:grpSp>
        <p:grpSp>
          <p:nvGrpSpPr>
            <p:cNvPr id="193" name="그룹 192"/>
            <p:cNvGrpSpPr/>
            <p:nvPr/>
          </p:nvGrpSpPr>
          <p:grpSpPr>
            <a:xfrm>
              <a:off x="7807593" y="2885654"/>
              <a:ext cx="778641" cy="777600"/>
              <a:chOff x="7807593" y="2777018"/>
              <a:chExt cx="778641" cy="777600"/>
            </a:xfrm>
          </p:grpSpPr>
          <p:sp>
            <p:nvSpPr>
              <p:cNvPr id="170" name="타원 169"/>
              <p:cNvSpPr/>
              <p:nvPr/>
            </p:nvSpPr>
            <p:spPr>
              <a:xfrm>
                <a:off x="7807593" y="2777018"/>
                <a:ext cx="778641" cy="777600"/>
              </a:xfrm>
              <a:prstGeom prst="ellipse">
                <a:avLst/>
              </a:prstGeom>
              <a:solidFill>
                <a:srgbClr val="0070C0">
                  <a:alpha val="86000"/>
                </a:srgbClr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3" name="직사각형 172"/>
              <p:cNvSpPr/>
              <p:nvPr/>
            </p:nvSpPr>
            <p:spPr>
              <a:xfrm>
                <a:off x="7918634" y="2831746"/>
                <a:ext cx="55656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200" b="1" spc="-150" dirty="0">
                    <a:ln cap="sq"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  <a:miter lim="800000"/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40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삶의 질</a:t>
                </a:r>
                <a:r>
                  <a:rPr lang="en-US" altLang="ko-KR" sz="1200" b="1" spc="-150" dirty="0">
                    <a:ln cap="sq"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  <a:miter lim="800000"/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40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/>
                </a:r>
                <a:br>
                  <a:rPr lang="en-US" altLang="ko-KR" sz="1200" b="1" spc="-150" dirty="0">
                    <a:ln cap="sq"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  <a:miter lim="800000"/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40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</a:br>
                <a:r>
                  <a:rPr lang="ko-KR" altLang="en-US" sz="1200" b="1" spc="-150" dirty="0">
                    <a:ln cap="sq"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  <a:miter lim="800000"/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40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지수</a:t>
                </a:r>
                <a:endParaRPr lang="en-US" altLang="ko-KR" sz="1200" b="1" spc="-150" dirty="0">
                  <a:ln cap="sq">
                    <a:solidFill>
                      <a:schemeClr val="accent1">
                        <a:shade val="50000"/>
                        <a:alpha val="0"/>
                      </a:schemeClr>
                    </a:solidFill>
                    <a:miter lim="800000"/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40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74" name="직사각형 173"/>
              <p:cNvSpPr/>
              <p:nvPr/>
            </p:nvSpPr>
            <p:spPr>
              <a:xfrm>
                <a:off x="7859321" y="3187462"/>
                <a:ext cx="67518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600" b="1" spc="-150" dirty="0">
                    <a:ln cap="sq"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  <a:miter lim="800000"/>
                    </a:ln>
                    <a:solidFill>
                      <a:schemeClr val="bg2">
                        <a:lumMod val="75000"/>
                      </a:schemeClr>
                    </a:solidFill>
                    <a:effectLst>
                      <a:outerShdw blurRad="127000" algn="ctr" rotWithShape="0">
                        <a:prstClr val="black">
                          <a:alpha val="40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11.8%</a:t>
                </a:r>
              </a:p>
            </p:txBody>
          </p:sp>
        </p:grpSp>
        <p:cxnSp>
          <p:nvCxnSpPr>
            <p:cNvPr id="175" name="직선 연결선 174"/>
            <p:cNvCxnSpPr/>
            <p:nvPr/>
          </p:nvCxnSpPr>
          <p:spPr>
            <a:xfrm>
              <a:off x="6246624" y="2075473"/>
              <a:ext cx="0" cy="174256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6" name="타원 175"/>
            <p:cNvSpPr/>
            <p:nvPr/>
          </p:nvSpPr>
          <p:spPr>
            <a:xfrm>
              <a:off x="6165229" y="3800848"/>
              <a:ext cx="169257" cy="169200"/>
            </a:xfrm>
            <a:prstGeom prst="ellipse">
              <a:avLst/>
            </a:prstGeom>
            <a:solidFill>
              <a:schemeClr val="bg1"/>
            </a:solidFill>
            <a:ln w="476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05" name="그룹 204"/>
          <p:cNvGrpSpPr/>
          <p:nvPr/>
        </p:nvGrpSpPr>
        <p:grpSpPr>
          <a:xfrm>
            <a:off x="3595580" y="1997893"/>
            <a:ext cx="2127040" cy="2066247"/>
            <a:chOff x="3595580" y="1997893"/>
            <a:chExt cx="2127040" cy="2066247"/>
          </a:xfrm>
        </p:grpSpPr>
        <p:cxnSp>
          <p:nvCxnSpPr>
            <p:cNvPr id="78" name="직선 연결선 77"/>
            <p:cNvCxnSpPr/>
            <p:nvPr/>
          </p:nvCxnSpPr>
          <p:spPr>
            <a:xfrm>
              <a:off x="3646615" y="3831737"/>
              <a:ext cx="1953397" cy="0"/>
            </a:xfrm>
            <a:prstGeom prst="line">
              <a:avLst/>
            </a:prstGeom>
            <a:ln w="349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직사각형 79"/>
            <p:cNvSpPr/>
            <p:nvPr/>
          </p:nvSpPr>
          <p:spPr>
            <a:xfrm>
              <a:off x="3595580" y="3864085"/>
              <a:ext cx="2127040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ko-KR" sz="700" spc="-3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’90   ’95  ’00  ’05  ’10  ’11  ’12  ’13  ’14  ’15  ’16  ’17 </a:t>
              </a:r>
              <a:endParaRPr lang="en-US" altLang="ko-KR" sz="700" spc="-3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cxnSp>
          <p:nvCxnSpPr>
            <p:cNvPr id="81" name="직선 연결선 80"/>
            <p:cNvCxnSpPr/>
            <p:nvPr/>
          </p:nvCxnSpPr>
          <p:spPr>
            <a:xfrm>
              <a:off x="5579970" y="1997893"/>
              <a:ext cx="0" cy="1769483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직선 화살표 연결선 78"/>
            <p:cNvCxnSpPr/>
            <p:nvPr/>
          </p:nvCxnSpPr>
          <p:spPr>
            <a:xfrm>
              <a:off x="5054278" y="3538869"/>
              <a:ext cx="432122" cy="91208"/>
            </a:xfrm>
            <a:prstGeom prst="straightConnector1">
              <a:avLst/>
            </a:prstGeom>
            <a:ln w="19050"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직선 연결선 87"/>
            <p:cNvCxnSpPr/>
            <p:nvPr/>
          </p:nvCxnSpPr>
          <p:spPr>
            <a:xfrm>
              <a:off x="3643245" y="1997893"/>
              <a:ext cx="0" cy="1773859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3" name="그룹 182"/>
            <p:cNvGrpSpPr/>
            <p:nvPr/>
          </p:nvGrpSpPr>
          <p:grpSpPr>
            <a:xfrm>
              <a:off x="3989840" y="2010426"/>
              <a:ext cx="880864" cy="346124"/>
              <a:chOff x="3995936" y="1982744"/>
              <a:chExt cx="880864" cy="346124"/>
            </a:xfrm>
          </p:grpSpPr>
          <p:sp>
            <p:nvSpPr>
              <p:cNvPr id="89" name="모서리가 둥근 직사각형 88"/>
              <p:cNvSpPr/>
              <p:nvPr/>
            </p:nvSpPr>
            <p:spPr>
              <a:xfrm>
                <a:off x="3995936" y="2001032"/>
                <a:ext cx="880864" cy="310896"/>
              </a:xfrm>
              <a:prstGeom prst="roundRect">
                <a:avLst>
                  <a:gd name="adj" fmla="val 7856"/>
                </a:avLst>
              </a:prstGeom>
              <a:solidFill>
                <a:schemeClr val="bg1">
                  <a:lumMod val="75000"/>
                  <a:alpha val="2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77" name="그룹 76"/>
              <p:cNvGrpSpPr/>
              <p:nvPr/>
            </p:nvGrpSpPr>
            <p:grpSpPr>
              <a:xfrm>
                <a:off x="4086233" y="1982744"/>
                <a:ext cx="761231" cy="346124"/>
                <a:chOff x="4106808" y="1988840"/>
                <a:chExt cx="761231" cy="346124"/>
              </a:xfrm>
            </p:grpSpPr>
            <p:sp>
              <p:nvSpPr>
                <p:cNvPr id="90" name="모서리가 둥근 직사각형 89"/>
                <p:cNvSpPr/>
                <p:nvPr/>
              </p:nvSpPr>
              <p:spPr>
                <a:xfrm>
                  <a:off x="4106808" y="2074994"/>
                  <a:ext cx="128725" cy="43137"/>
                </a:xfrm>
                <a:prstGeom prst="roundRect">
                  <a:avLst/>
                </a:prstGeom>
                <a:solidFill>
                  <a:srgbClr val="4F81B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5" name="직사각형 94"/>
                <p:cNvSpPr/>
                <p:nvPr/>
              </p:nvSpPr>
              <p:spPr>
                <a:xfrm>
                  <a:off x="4198625" y="1988840"/>
                  <a:ext cx="669414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r"/>
                  <a:r>
                    <a:rPr lang="ko-KR" altLang="en-US" sz="800" spc="-70" dirty="0" smtClean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취업유발계수</a:t>
                  </a:r>
                  <a:endParaRPr lang="en-US" altLang="ko-KR" sz="800" spc="-7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98" name="모서리가 둥근 직사각형 97"/>
                <p:cNvSpPr/>
                <p:nvPr/>
              </p:nvSpPr>
              <p:spPr>
                <a:xfrm>
                  <a:off x="4106808" y="2205674"/>
                  <a:ext cx="128725" cy="43137"/>
                </a:xfrm>
                <a:prstGeom prst="roundRect">
                  <a:avLst/>
                </a:prstGeom>
                <a:solidFill>
                  <a:srgbClr val="C050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9" name="직사각형 98"/>
                <p:cNvSpPr/>
                <p:nvPr/>
              </p:nvSpPr>
              <p:spPr>
                <a:xfrm>
                  <a:off x="4198625" y="2119520"/>
                  <a:ext cx="588623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r"/>
                  <a:r>
                    <a:rPr lang="ko-KR" altLang="en-US" sz="800" spc="-70" dirty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청년실업률</a:t>
                  </a:r>
                  <a:endParaRPr lang="en-US" altLang="ko-KR" sz="800" spc="-7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</p:grpSp>
        </p:grpSp>
        <p:pic>
          <p:nvPicPr>
            <p:cNvPr id="6146" name="Picture 2" descr="C:\Users\지서니\Desktop\PNG\블릿\블릿_기타003 copy.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284" y="2127776"/>
              <a:ext cx="100800" cy="10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47" name="Picture 3" descr="C:\Users\지서니\Desktop\PNG\블릿\블릿_기타003 copy - 복사본 (2).pn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3320" y="3299460"/>
              <a:ext cx="100800" cy="10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7" name="Picture 3" descr="C:\Users\지서니\Desktop\PNG\블릿\블릿_기타003 copy - 복사본 (2).pn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355" y="3340100"/>
              <a:ext cx="100800" cy="10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8" name="Picture 3" descr="C:\Users\지서니\Desktop\PNG\블릿\블릿_기타003 copy - 복사본 (2).pn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1455" y="2840355"/>
              <a:ext cx="100800" cy="10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9" name="Picture 3" descr="C:\Users\지서니\Desktop\PNG\블릿\블릿_기타003 copy - 복사본 (2).pn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9570" y="2748915"/>
              <a:ext cx="100800" cy="10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0" name="Picture 3" descr="C:\Users\지서니\Desktop\PNG\블릿\블릿_기타003 copy - 복사본 (2).pn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7685" y="2630805"/>
              <a:ext cx="100800" cy="10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1" name="Picture 3" descr="C:\Users\지서니\Desktop\PNG\블릿\블릿_기타003 copy - 복사본 (2).pn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5800" y="2792730"/>
              <a:ext cx="100800" cy="10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2" name="Picture 3" descr="C:\Users\지서니\Desktop\PNG\블릿\블릿_기타003 copy - 복사본 (2).pn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5820" y="2727960"/>
              <a:ext cx="100800" cy="10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3" name="Picture 3" descr="C:\Users\지서니\Desktop\PNG\블릿\블릿_기타003 copy - 복사본 (2).pn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3935" y="2634615"/>
              <a:ext cx="100800" cy="10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4" name="Picture 3" descr="C:\Users\지서니\Desktop\PNG\블릿\블릿_기타003 copy - 복사본 (2).pn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72050" y="2407920"/>
              <a:ext cx="100800" cy="10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" name="Picture 3" descr="C:\Users\지서니\Desktop\PNG\블릿\블릿_기타003 copy - 복사본 (2).pn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6990" y="2293620"/>
              <a:ext cx="100800" cy="10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6" name="Picture 3" descr="C:\Users\지서니\Desktop\PNG\블릿\블릿_기타003 copy - 복사본 (2).pn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4470" y="2270760"/>
              <a:ext cx="100800" cy="10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7" name="Picture 3" descr="C:\Users\지서니\Desktop\PNG\블릿\블릿_기타003 copy - 복사본 (2).pn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9570" y="2225040"/>
              <a:ext cx="100800" cy="10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8" name="Picture 2" descr="C:\Users\지서니\Desktop\PNG\블릿\블릿_기타003 copy.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0304" y="2993916"/>
              <a:ext cx="100800" cy="10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9" name="Picture 2" descr="C:\Users\지서니\Desktop\PNG\블릿\블릿_기타003 copy.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4134" y="3317766"/>
              <a:ext cx="100800" cy="10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0" name="Picture 2" descr="C:\Users\지서니\Desktop\PNG\블릿\블릿_기타003 copy.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80344" y="3411111"/>
              <a:ext cx="100800" cy="10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1" name="Picture 2" descr="C:\Users\지서니\Desktop\PNG\블릿\블릿_기타003 copy.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6554" y="3456831"/>
              <a:ext cx="100800" cy="10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2" name="Picture 2" descr="C:\Users\지서니\Desktop\PNG\블릿\블릿_기타003 copy.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4669" y="3470166"/>
              <a:ext cx="100800" cy="10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3" name="Picture 2" descr="C:\Users\지서니\Desktop\PNG\블릿\블릿_기타003 copy.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4689" y="3475881"/>
              <a:ext cx="100800" cy="10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4" name="Picture 2" descr="C:\Users\지서니\Desktop\PNG\블릿\블릿_기타003 copy.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0899" y="3477786"/>
              <a:ext cx="100800" cy="10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5" name="Picture 2" descr="C:\Users\지서니\Desktop\PNG\블릿\블릿_기타003 copy.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72824" y="3481596"/>
              <a:ext cx="100800" cy="10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1" name="위쪽 화살표 40"/>
          <p:cNvSpPr/>
          <p:nvPr/>
        </p:nvSpPr>
        <p:spPr>
          <a:xfrm rot="10800000">
            <a:off x="1666240" y="4653136"/>
            <a:ext cx="5821680" cy="630701"/>
          </a:xfrm>
          <a:prstGeom prst="upArrow">
            <a:avLst>
              <a:gd name="adj1" fmla="val 62774"/>
              <a:gd name="adj2" fmla="val 100000"/>
            </a:avLst>
          </a:prstGeom>
          <a:gradFill>
            <a:gsLst>
              <a:gs pos="2000">
                <a:schemeClr val="bg1">
                  <a:lumMod val="62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lin ang="5400000" scaled="0"/>
          </a:gradFill>
          <a:ln>
            <a:noFill/>
          </a:ln>
          <a:effectLst>
            <a:outerShdw dir="5400000" algn="t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2576602" y="3865113"/>
            <a:ext cx="33695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'16</a:t>
            </a:r>
            <a:endParaRPr lang="en-US" altLang="ko-KR" sz="9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60" name="직선 연결선 59"/>
          <p:cNvCxnSpPr/>
          <p:nvPr/>
        </p:nvCxnSpPr>
        <p:spPr>
          <a:xfrm>
            <a:off x="748012" y="3832494"/>
            <a:ext cx="2040430" cy="0"/>
          </a:xfrm>
          <a:prstGeom prst="line">
            <a:avLst/>
          </a:prstGeom>
          <a:ln w="349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직사각형 93"/>
          <p:cNvSpPr/>
          <p:nvPr/>
        </p:nvSpPr>
        <p:spPr>
          <a:xfrm>
            <a:off x="899592" y="3413079"/>
            <a:ext cx="696672" cy="2989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잠</a:t>
            </a:r>
            <a:r>
              <a:rPr lang="ko-KR" altLang="en-US" sz="11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재</a:t>
            </a:r>
            <a:r>
              <a:rPr lang="ko-KR" altLang="en-US" sz="1100" spc="-7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성장률</a:t>
            </a:r>
            <a:endParaRPr lang="en-US" altLang="ko-KR" sz="1100" spc="-7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2452131" y="4202556"/>
            <a:ext cx="588623" cy="2308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indent="-457200" algn="r" fontAlgn="base">
              <a:spcBef>
                <a:spcPct val="0"/>
              </a:spcBef>
            </a:pPr>
            <a:r>
              <a:rPr lang="ko-KR" altLang="en-US" sz="9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한국은행</a:t>
            </a:r>
            <a:endParaRPr lang="en-US" altLang="ko-KR" sz="9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99" name="직사각형 198"/>
          <p:cNvSpPr/>
          <p:nvPr/>
        </p:nvSpPr>
        <p:spPr>
          <a:xfrm>
            <a:off x="5319855" y="4202552"/>
            <a:ext cx="487634" cy="2308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indent="-457200" algn="r" fontAlgn="base">
              <a:spcBef>
                <a:spcPct val="0"/>
              </a:spcBef>
            </a:pPr>
            <a:r>
              <a:rPr lang="ko-KR" altLang="en-US" sz="9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통계청</a:t>
            </a:r>
          </a:p>
        </p:txBody>
      </p:sp>
      <p:sp>
        <p:nvSpPr>
          <p:cNvPr id="202" name="직사각형 201"/>
          <p:cNvSpPr/>
          <p:nvPr/>
        </p:nvSpPr>
        <p:spPr>
          <a:xfrm>
            <a:off x="8162643" y="4202552"/>
            <a:ext cx="487634" cy="2308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indent="-457200" algn="r" fontAlgn="base">
              <a:spcBef>
                <a:spcPct val="0"/>
              </a:spcBef>
            </a:pPr>
            <a:r>
              <a:rPr lang="ko-KR" altLang="en-US" sz="9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통계청</a:t>
            </a:r>
          </a:p>
        </p:txBody>
      </p:sp>
      <p:grpSp>
        <p:nvGrpSpPr>
          <p:cNvPr id="250" name="그룹 249"/>
          <p:cNvGrpSpPr/>
          <p:nvPr/>
        </p:nvGrpSpPr>
        <p:grpSpPr>
          <a:xfrm>
            <a:off x="2531057" y="5796247"/>
            <a:ext cx="4081887" cy="850135"/>
            <a:chOff x="2531057" y="5796247"/>
            <a:chExt cx="4081887" cy="850135"/>
          </a:xfrm>
        </p:grpSpPr>
        <p:sp>
          <p:nvSpPr>
            <p:cNvPr id="101" name="직사각형 100"/>
            <p:cNvSpPr/>
            <p:nvPr/>
          </p:nvSpPr>
          <p:spPr>
            <a:xfrm>
              <a:off x="2531057" y="5815385"/>
              <a:ext cx="4081887" cy="830997"/>
            </a:xfrm>
            <a:prstGeom prst="rect">
              <a:avLst/>
            </a:prstGeom>
          </p:spPr>
          <p:txBody>
            <a:bodyPr wrap="none" anchor="b">
              <a:spAutoFit/>
            </a:bodyPr>
            <a:lstStyle/>
            <a:p>
              <a:pPr algn="ctr"/>
              <a:r>
                <a:rPr lang="ko-KR" altLang="en-US" sz="22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63500" algn="ctr" rotWithShape="0">
                      <a:prstClr val="black">
                        <a:alpha val="73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과거 </a:t>
              </a:r>
              <a:r>
                <a:rPr lang="ko-KR" altLang="en-US" sz="2200" spc="-70" dirty="0" err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63500" algn="ctr" rotWithShape="0">
                      <a:prstClr val="black">
                        <a:alpha val="73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추격형</a:t>
              </a:r>
              <a:r>
                <a:rPr lang="ko-KR" altLang="en-US" sz="22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63500" algn="ctr" rotWithShape="0">
                      <a:prstClr val="black">
                        <a:alpha val="73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ko-KR" altLang="en-US" sz="22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63500" algn="ctr" rotWithShape="0">
                      <a:prstClr val="black">
                        <a:alpha val="73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성장방식을 탈피</a:t>
              </a:r>
              <a:r>
                <a:rPr lang="en-US" altLang="ko-KR" sz="22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63500" algn="ctr" rotWithShape="0">
                      <a:prstClr val="black">
                        <a:alpha val="73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,</a:t>
              </a:r>
              <a:br>
                <a:rPr lang="en-US" altLang="ko-KR" sz="22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63500" algn="ctr" rotWithShape="0">
                      <a:prstClr val="black">
                        <a:alpha val="73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</a:br>
              <a:r>
                <a:rPr lang="en-US" altLang="ko-KR" sz="26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FFF00"/>
                  </a:solidFill>
                  <a:effectLst>
                    <a:outerShdw blurRad="63500" algn="ctr" rotWithShape="0">
                      <a:prstClr val="black">
                        <a:alpha val="73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‘</a:t>
              </a:r>
              <a:r>
                <a:rPr lang="ko-KR" altLang="en-US" sz="26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FFF00"/>
                  </a:solidFill>
                  <a:effectLst>
                    <a:outerShdw blurRad="63500" algn="ctr" rotWithShape="0">
                      <a:prstClr val="black">
                        <a:alpha val="73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사람 중심 경제</a:t>
              </a:r>
              <a:r>
                <a:rPr lang="en-US" altLang="ko-KR" sz="26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FFF00"/>
                  </a:solidFill>
                  <a:effectLst>
                    <a:outerShdw blurRad="63500" algn="ctr" rotWithShape="0">
                      <a:prstClr val="black">
                        <a:alpha val="73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’</a:t>
              </a:r>
              <a:r>
                <a:rPr lang="ko-KR" altLang="en-US" sz="26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FFF00"/>
                  </a:solidFill>
                  <a:effectLst>
                    <a:outerShdw blurRad="63500" algn="ctr" rotWithShape="0">
                      <a:prstClr val="black">
                        <a:alpha val="73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로의 전환 시급</a:t>
              </a:r>
            </a:p>
          </p:txBody>
        </p:sp>
        <p:cxnSp>
          <p:nvCxnSpPr>
            <p:cNvPr id="249" name="직선 연결선 248"/>
            <p:cNvCxnSpPr/>
            <p:nvPr/>
          </p:nvCxnSpPr>
          <p:spPr>
            <a:xfrm>
              <a:off x="4292985" y="5796247"/>
              <a:ext cx="510511" cy="0"/>
            </a:xfrm>
            <a:prstGeom prst="line">
              <a:avLst/>
            </a:prstGeom>
            <a:ln w="19050">
              <a:solidFill>
                <a:schemeClr val="bg1">
                  <a:alpha val="6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5" name="직각 삼각형 104"/>
          <p:cNvSpPr/>
          <p:nvPr/>
        </p:nvSpPr>
        <p:spPr>
          <a:xfrm flipH="1">
            <a:off x="8599948" y="6443425"/>
            <a:ext cx="542925" cy="419099"/>
          </a:xfrm>
          <a:prstGeom prst="rtTriangl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>
          <a:xfrm>
            <a:off x="8713155" y="6586095"/>
            <a:ext cx="360040" cy="299289"/>
          </a:xfrm>
        </p:spPr>
        <p:txBody>
          <a:bodyPr/>
          <a:lstStyle/>
          <a:p>
            <a:fld id="{05236E7D-FB35-4D75-92A5-5D42865B9399}" type="slidenum">
              <a:rPr lang="ko-KR" altLang="en-US" smtClean="0"/>
              <a:pPr/>
              <a:t>22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85115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지서니\Desktop\PNG\Untitled-1 copy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" y="3113087"/>
            <a:ext cx="8978900" cy="3744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TextBox 74"/>
          <p:cNvSpPr txBox="1"/>
          <p:nvPr/>
        </p:nvSpPr>
        <p:spPr>
          <a:xfrm>
            <a:off x="1975776" y="111994"/>
            <a:ext cx="5192447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28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</a:t>
            </a:r>
            <a:r>
              <a:rPr lang="ko-KR" altLang="en-US" sz="28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차 산업혁명 대응 글로벌 경쟁 가속화</a:t>
            </a:r>
          </a:p>
        </p:txBody>
      </p:sp>
      <p:grpSp>
        <p:nvGrpSpPr>
          <p:cNvPr id="6" name="그룹 5"/>
          <p:cNvGrpSpPr/>
          <p:nvPr/>
        </p:nvGrpSpPr>
        <p:grpSpPr>
          <a:xfrm>
            <a:off x="2506006" y="3349783"/>
            <a:ext cx="759828" cy="1022034"/>
            <a:chOff x="2506006" y="3349783"/>
            <a:chExt cx="759828" cy="1022034"/>
          </a:xfrm>
        </p:grpSpPr>
        <p:pic>
          <p:nvPicPr>
            <p:cNvPr id="3077" name="Picture 5" descr="C:\Users\지서니\Desktop\PNG\지도 copy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6006" y="3349783"/>
              <a:ext cx="759828" cy="10220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8" name="Picture 6" descr="C:\Users\지서니\Desktop\PNG\Untitled-1 copy.pn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130" t="-4146" r="19252" b="72628"/>
            <a:stretch/>
          </p:blipFill>
          <p:spPr bwMode="auto">
            <a:xfrm>
              <a:off x="2589290" y="3418026"/>
              <a:ext cx="558616" cy="5473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6" name="그룹 75"/>
          <p:cNvGrpSpPr/>
          <p:nvPr/>
        </p:nvGrpSpPr>
        <p:grpSpPr>
          <a:xfrm>
            <a:off x="4398180" y="3204928"/>
            <a:ext cx="759828" cy="1022034"/>
            <a:chOff x="2506006" y="3349783"/>
            <a:chExt cx="759828" cy="1022034"/>
          </a:xfrm>
        </p:grpSpPr>
        <p:pic>
          <p:nvPicPr>
            <p:cNvPr id="77" name="Picture 5" descr="C:\Users\지서니\Desktop\PNG\지도 copy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6006" y="3349783"/>
              <a:ext cx="759828" cy="10220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8" name="Picture 6" descr="C:\Users\지서니\Desktop\PNG\Untitled-1 copy.pn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81" t="69820" r="78401" b="-1338"/>
            <a:stretch/>
          </p:blipFill>
          <p:spPr bwMode="auto">
            <a:xfrm>
              <a:off x="2616449" y="3418026"/>
              <a:ext cx="558616" cy="5473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9" name="그룹 78"/>
          <p:cNvGrpSpPr/>
          <p:nvPr/>
        </p:nvGrpSpPr>
        <p:grpSpPr>
          <a:xfrm>
            <a:off x="5724128" y="3140968"/>
            <a:ext cx="759828" cy="1022034"/>
            <a:chOff x="2506006" y="3349783"/>
            <a:chExt cx="759828" cy="1022034"/>
          </a:xfrm>
        </p:grpSpPr>
        <p:pic>
          <p:nvPicPr>
            <p:cNvPr id="80" name="Picture 5" descr="C:\Users\지서니\Desktop\PNG\지도 copy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6006" y="3349783"/>
              <a:ext cx="759828" cy="10220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6" descr="C:\Users\지서니\Desktop\PNG\Untitled-1 copy.pn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215" t="70447" r="-833" b="-1965"/>
            <a:stretch/>
          </p:blipFill>
          <p:spPr bwMode="auto">
            <a:xfrm>
              <a:off x="2589290" y="3427079"/>
              <a:ext cx="558616" cy="5473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2" name="그룹 81"/>
          <p:cNvGrpSpPr/>
          <p:nvPr/>
        </p:nvGrpSpPr>
        <p:grpSpPr>
          <a:xfrm>
            <a:off x="6372200" y="3501008"/>
            <a:ext cx="759828" cy="1022034"/>
            <a:chOff x="2506006" y="3349783"/>
            <a:chExt cx="759828" cy="1022034"/>
          </a:xfrm>
        </p:grpSpPr>
        <p:pic>
          <p:nvPicPr>
            <p:cNvPr id="83" name="Picture 5" descr="C:\Users\지서니\Desktop\PNG\지도 copy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6006" y="3349783"/>
              <a:ext cx="759828" cy="10220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4" name="Picture 6" descr="C:\Users\지서니\Desktop\PNG\Untitled-1 copy.pn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710" t="36042" r="88092" b="32440"/>
            <a:stretch/>
          </p:blipFill>
          <p:spPr bwMode="auto">
            <a:xfrm>
              <a:off x="2580237" y="3436132"/>
              <a:ext cx="558616" cy="5473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그룹 9"/>
          <p:cNvGrpSpPr/>
          <p:nvPr/>
        </p:nvGrpSpPr>
        <p:grpSpPr>
          <a:xfrm>
            <a:off x="2437743" y="1103536"/>
            <a:ext cx="2134837" cy="1512333"/>
            <a:chOff x="1325611" y="1556792"/>
            <a:chExt cx="2087546" cy="1512333"/>
          </a:xfrm>
        </p:grpSpPr>
        <p:sp>
          <p:nvSpPr>
            <p:cNvPr id="7" name="직사각형 6"/>
            <p:cNvSpPr/>
            <p:nvPr/>
          </p:nvSpPr>
          <p:spPr>
            <a:xfrm>
              <a:off x="1391920" y="1556792"/>
              <a:ext cx="1955944" cy="1512333"/>
            </a:xfrm>
            <a:prstGeom prst="rect">
              <a:avLst/>
            </a:prstGeom>
            <a:solidFill>
              <a:schemeClr val="bg1">
                <a:alpha val="82000"/>
              </a:schemeClr>
            </a:solidFill>
            <a:ln w="9525"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50800" dist="25400" dir="5400000" algn="t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  <p:grpSp>
          <p:nvGrpSpPr>
            <p:cNvPr id="8" name="그룹 7"/>
            <p:cNvGrpSpPr/>
            <p:nvPr/>
          </p:nvGrpSpPr>
          <p:grpSpPr>
            <a:xfrm>
              <a:off x="1325611" y="1574276"/>
              <a:ext cx="2087546" cy="792088"/>
              <a:chOff x="1297723" y="1543796"/>
              <a:chExt cx="2359706" cy="792088"/>
            </a:xfrm>
          </p:grpSpPr>
          <p:sp>
            <p:nvSpPr>
              <p:cNvPr id="85" name="직사각형 84"/>
              <p:cNvSpPr/>
              <p:nvPr/>
            </p:nvSpPr>
            <p:spPr>
              <a:xfrm>
                <a:off x="1395760" y="1543796"/>
                <a:ext cx="2160240" cy="792088"/>
              </a:xfrm>
              <a:prstGeom prst="rect">
                <a:avLst/>
              </a:prstGeom>
              <a:solidFill>
                <a:srgbClr val="A96B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6" name="직사각형 85"/>
              <p:cNvSpPr/>
              <p:nvPr/>
            </p:nvSpPr>
            <p:spPr>
              <a:xfrm>
                <a:off x="1297723" y="1683156"/>
                <a:ext cx="2359706" cy="523220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en-US" altLang="ko-KR" sz="1400" b="1" spc="-7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effectLst>
                      <a:outerShdw blurRad="63500" algn="ctr" rotWithShape="0">
                        <a:srgbClr val="000000">
                          <a:alpha val="73000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Industry 4.0</a:t>
                </a:r>
                <a:r>
                  <a:rPr lang="en-US" altLang="ko-KR" sz="1100" b="1" spc="-7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63500" algn="ctr" rotWithShape="0">
                        <a:srgbClr val="000000">
                          <a:alpha val="73000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(‘11.4)/</a:t>
                </a:r>
                <a:r>
                  <a:rPr lang="en-US" altLang="ko-KR" sz="1400" b="1" spc="-7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63500" algn="ctr" rotWithShape="0">
                        <a:srgbClr val="000000">
                          <a:alpha val="73000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/>
                </a:r>
                <a:br>
                  <a:rPr lang="en-US" altLang="ko-KR" sz="1400" b="1" spc="-7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63500" algn="ctr" rotWithShape="0">
                        <a:srgbClr val="000000">
                          <a:alpha val="73000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</a:br>
                <a:r>
                  <a:rPr lang="ko-KR" altLang="en-US" sz="1400" b="1" spc="-7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effectLst>
                      <a:outerShdw blurRad="63500" algn="ctr" rotWithShape="0">
                        <a:srgbClr val="000000">
                          <a:alpha val="73000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플랫폼 </a:t>
                </a:r>
                <a:r>
                  <a:rPr lang="ko-KR" altLang="en-US" sz="1400" b="1" spc="-70" dirty="0" err="1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effectLst>
                      <a:outerShdw blurRad="63500" algn="ctr" rotWithShape="0">
                        <a:srgbClr val="000000">
                          <a:alpha val="73000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인더스트리</a:t>
                </a:r>
                <a:r>
                  <a:rPr lang="en-US" altLang="ko-KR" sz="1400" b="1" spc="-7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effectLst>
                      <a:outerShdw blurRad="63500" algn="ctr" rotWithShape="0">
                        <a:srgbClr val="000000">
                          <a:alpha val="73000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4.0</a:t>
                </a:r>
                <a:r>
                  <a:rPr lang="en-US" altLang="ko-KR" sz="1100" b="1" spc="-7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63500" algn="ctr" rotWithShape="0">
                        <a:srgbClr val="000000">
                          <a:alpha val="73000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(’15.4)</a:t>
                </a:r>
              </a:p>
            </p:txBody>
          </p:sp>
        </p:grpSp>
        <p:sp>
          <p:nvSpPr>
            <p:cNvPr id="9" name="직사각형 8"/>
            <p:cNvSpPr/>
            <p:nvPr/>
          </p:nvSpPr>
          <p:spPr>
            <a:xfrm>
              <a:off x="1448554" y="2448630"/>
              <a:ext cx="1883122" cy="52845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ko-KR" altLang="en-US" sz="14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디지털 경제 변화 대응</a:t>
              </a:r>
              <a:r>
                <a:rPr lang="en-US" altLang="ko-KR" sz="14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, </a:t>
              </a:r>
              <a:br>
                <a:rPr lang="en-US" altLang="ko-KR" sz="14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</a:br>
              <a:r>
                <a:rPr lang="ko-KR" altLang="en-US" sz="14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스마트공장 선도</a:t>
              </a:r>
              <a:endParaRPr lang="en-US" altLang="ko-KR" sz="14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grpSp>
        <p:nvGrpSpPr>
          <p:cNvPr id="87" name="그룹 86"/>
          <p:cNvGrpSpPr/>
          <p:nvPr/>
        </p:nvGrpSpPr>
        <p:grpSpPr>
          <a:xfrm>
            <a:off x="4549832" y="1103536"/>
            <a:ext cx="2134837" cy="1512333"/>
            <a:chOff x="1325611" y="1556792"/>
            <a:chExt cx="2087546" cy="1512333"/>
          </a:xfrm>
        </p:grpSpPr>
        <p:sp>
          <p:nvSpPr>
            <p:cNvPr id="88" name="직사각형 87"/>
            <p:cNvSpPr/>
            <p:nvPr/>
          </p:nvSpPr>
          <p:spPr>
            <a:xfrm>
              <a:off x="1391920" y="1556792"/>
              <a:ext cx="1955944" cy="1512333"/>
            </a:xfrm>
            <a:prstGeom prst="rect">
              <a:avLst/>
            </a:prstGeom>
            <a:solidFill>
              <a:schemeClr val="bg1">
                <a:alpha val="82000"/>
              </a:schemeClr>
            </a:solidFill>
            <a:ln w="9525"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50800" dist="25400" dir="5400000" algn="t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  <p:grpSp>
          <p:nvGrpSpPr>
            <p:cNvPr id="89" name="그룹 88"/>
            <p:cNvGrpSpPr/>
            <p:nvPr/>
          </p:nvGrpSpPr>
          <p:grpSpPr>
            <a:xfrm>
              <a:off x="1325611" y="1574276"/>
              <a:ext cx="2087546" cy="792088"/>
              <a:chOff x="1297723" y="1543796"/>
              <a:chExt cx="2359706" cy="792088"/>
            </a:xfrm>
          </p:grpSpPr>
          <p:sp>
            <p:nvSpPr>
              <p:cNvPr id="91" name="직사각형 90"/>
              <p:cNvSpPr/>
              <p:nvPr/>
            </p:nvSpPr>
            <p:spPr>
              <a:xfrm>
                <a:off x="1395760" y="1543796"/>
                <a:ext cx="2160240" cy="792088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2" name="직사각형 91"/>
              <p:cNvSpPr/>
              <p:nvPr/>
            </p:nvSpPr>
            <p:spPr>
              <a:xfrm>
                <a:off x="1297723" y="1683156"/>
                <a:ext cx="2359706" cy="523220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en-US" altLang="ko-KR" sz="1400" b="1" spc="-7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effectLst>
                      <a:outerShdw blurRad="63500" algn="ctr" rotWithShape="0">
                        <a:srgbClr val="000000">
                          <a:alpha val="73000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AI 3</a:t>
                </a:r>
                <a:r>
                  <a:rPr lang="ko-KR" altLang="en-US" sz="1400" b="1" spc="-7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effectLst>
                      <a:outerShdw blurRad="63500" algn="ctr" rotWithShape="0">
                        <a:srgbClr val="000000">
                          <a:alpha val="73000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개 실행계획</a:t>
                </a:r>
                <a:r>
                  <a:rPr lang="en-US" altLang="ko-KR" sz="1100" b="1" spc="-7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63500" algn="ctr" rotWithShape="0">
                        <a:srgbClr val="000000">
                          <a:alpha val="73000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(’16.5)/</a:t>
                </a:r>
                <a:br>
                  <a:rPr lang="en-US" altLang="ko-KR" sz="1100" b="1" spc="-7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63500" algn="ctr" rotWithShape="0">
                        <a:srgbClr val="000000">
                          <a:alpha val="73000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</a:br>
                <a:r>
                  <a:rPr lang="ko-KR" altLang="en-US" sz="1400" b="1" spc="-7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effectLst>
                      <a:outerShdw blurRad="63500" algn="ctr" rotWithShape="0">
                        <a:srgbClr val="000000">
                          <a:alpha val="73000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차세대 </a:t>
                </a:r>
                <a:r>
                  <a:rPr lang="en-US" altLang="ko-KR" sz="1400" b="1" spc="-7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effectLst>
                      <a:outerShdw blurRad="63500" algn="ctr" rotWithShape="0">
                        <a:srgbClr val="000000">
                          <a:alpha val="73000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AI </a:t>
                </a:r>
                <a:r>
                  <a:rPr lang="ko-KR" altLang="en-US" sz="1400" b="1" spc="-7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effectLst>
                      <a:outerShdw blurRad="63500" algn="ctr" rotWithShape="0">
                        <a:srgbClr val="000000">
                          <a:alpha val="73000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발전계획</a:t>
                </a:r>
                <a:r>
                  <a:rPr lang="en-US" altLang="ko-KR" sz="1100" b="1" spc="-7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63500" algn="ctr" rotWithShape="0">
                        <a:srgbClr val="000000">
                          <a:alpha val="73000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(‘17.7)</a:t>
                </a:r>
              </a:p>
            </p:txBody>
          </p:sp>
        </p:grpSp>
        <p:sp>
          <p:nvSpPr>
            <p:cNvPr id="90" name="직사각형 89"/>
            <p:cNvSpPr/>
            <p:nvPr/>
          </p:nvSpPr>
          <p:spPr>
            <a:xfrm>
              <a:off x="1448554" y="2448630"/>
              <a:ext cx="1883122" cy="52845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altLang="ko-KR" sz="14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AI </a:t>
              </a:r>
              <a:r>
                <a:rPr lang="ko-KR" altLang="en-US" sz="14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차세대 성장동력화</a:t>
              </a:r>
              <a:r>
                <a:rPr lang="en-US" altLang="ko-KR" sz="14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,</a:t>
              </a:r>
              <a:br>
                <a:rPr lang="en-US" altLang="ko-KR" sz="14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</a:br>
              <a:r>
                <a:rPr lang="ko-KR" altLang="en-US" sz="14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경제</a:t>
              </a:r>
              <a:r>
                <a:rPr lang="en-US" altLang="ko-KR" sz="14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·</a:t>
              </a:r>
              <a:r>
                <a:rPr lang="ko-KR" altLang="en-US" sz="14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사회문제 해결</a:t>
              </a:r>
            </a:p>
          </p:txBody>
        </p:sp>
      </p:grpSp>
      <p:grpSp>
        <p:nvGrpSpPr>
          <p:cNvPr id="93" name="그룹 92"/>
          <p:cNvGrpSpPr/>
          <p:nvPr/>
        </p:nvGrpSpPr>
        <p:grpSpPr>
          <a:xfrm>
            <a:off x="6661922" y="1103536"/>
            <a:ext cx="2134837" cy="1512333"/>
            <a:chOff x="1325611" y="1556792"/>
            <a:chExt cx="2087546" cy="1512333"/>
          </a:xfrm>
        </p:grpSpPr>
        <p:sp>
          <p:nvSpPr>
            <p:cNvPr id="94" name="직사각형 93"/>
            <p:cNvSpPr/>
            <p:nvPr/>
          </p:nvSpPr>
          <p:spPr>
            <a:xfrm>
              <a:off x="1391920" y="1556792"/>
              <a:ext cx="1955944" cy="1512333"/>
            </a:xfrm>
            <a:prstGeom prst="rect">
              <a:avLst/>
            </a:prstGeom>
            <a:solidFill>
              <a:schemeClr val="bg1">
                <a:alpha val="82000"/>
              </a:schemeClr>
            </a:solidFill>
            <a:ln w="9525"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50800" dist="25400" dir="5400000" algn="t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  <p:grpSp>
          <p:nvGrpSpPr>
            <p:cNvPr id="95" name="그룹 94"/>
            <p:cNvGrpSpPr/>
            <p:nvPr/>
          </p:nvGrpSpPr>
          <p:grpSpPr>
            <a:xfrm>
              <a:off x="1325611" y="1574276"/>
              <a:ext cx="2087546" cy="792088"/>
              <a:chOff x="1297723" y="1543796"/>
              <a:chExt cx="2359706" cy="792088"/>
            </a:xfrm>
          </p:grpSpPr>
          <p:sp>
            <p:nvSpPr>
              <p:cNvPr id="97" name="직사각형 96"/>
              <p:cNvSpPr/>
              <p:nvPr/>
            </p:nvSpPr>
            <p:spPr>
              <a:xfrm>
                <a:off x="1395760" y="1543796"/>
                <a:ext cx="2160240" cy="792088"/>
              </a:xfrm>
              <a:prstGeom prst="rect">
                <a:avLst/>
              </a:prstGeom>
              <a:solidFill>
                <a:srgbClr val="9119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8" name="직사각형 97"/>
              <p:cNvSpPr/>
              <p:nvPr/>
            </p:nvSpPr>
            <p:spPr>
              <a:xfrm>
                <a:off x="1297723" y="1683156"/>
                <a:ext cx="2359706" cy="523220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en-US" altLang="ko-KR" sz="1400" b="1" spc="-7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effectLst>
                      <a:outerShdw blurRad="63500" algn="ctr" rotWithShape="0">
                        <a:srgbClr val="000000">
                          <a:alpha val="73000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AI </a:t>
                </a:r>
                <a:r>
                  <a:rPr lang="ko-KR" altLang="en-US" sz="1400" b="1" spc="-7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effectLst>
                      <a:outerShdw blurRad="63500" algn="ctr" rotWithShape="0">
                        <a:srgbClr val="000000">
                          <a:alpha val="73000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산업화 </a:t>
                </a:r>
                <a:r>
                  <a:rPr lang="ko-KR" altLang="en-US" sz="1400" b="1" spc="-70" dirty="0" err="1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effectLst>
                      <a:outerShdw blurRad="63500" algn="ctr" rotWithShape="0">
                        <a:srgbClr val="000000">
                          <a:alpha val="73000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로드맵</a:t>
                </a:r>
                <a:r>
                  <a:rPr lang="en-US" altLang="ko-KR" sz="1100" b="1" spc="-7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63500" algn="ctr" rotWithShape="0">
                        <a:srgbClr val="000000">
                          <a:alpha val="73000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(’16.11)/</a:t>
                </a:r>
                <a:br>
                  <a:rPr lang="en-US" altLang="ko-KR" sz="1100" b="1" spc="-7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63500" algn="ctr" rotWithShape="0">
                        <a:srgbClr val="000000">
                          <a:alpha val="73000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</a:br>
                <a:r>
                  <a:rPr lang="ko-KR" altLang="en-US" sz="1400" b="1" spc="-70" dirty="0" err="1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effectLst>
                      <a:outerShdw blurRad="63500" algn="ctr" rotWithShape="0">
                        <a:srgbClr val="000000">
                          <a:alpha val="73000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신산업</a:t>
                </a:r>
                <a:r>
                  <a:rPr lang="ko-KR" altLang="en-US" sz="1400" b="1" spc="-7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effectLst>
                      <a:outerShdw blurRad="63500" algn="ctr" rotWithShape="0">
                        <a:srgbClr val="000000">
                          <a:alpha val="73000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구조 비전</a:t>
                </a:r>
                <a:r>
                  <a:rPr lang="en-US" altLang="ko-KR" sz="1100" b="1" spc="-7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63500" algn="ctr" rotWithShape="0">
                        <a:srgbClr val="000000">
                          <a:alpha val="73000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(’17.5)</a:t>
                </a:r>
              </a:p>
            </p:txBody>
          </p:sp>
        </p:grpSp>
        <p:sp>
          <p:nvSpPr>
            <p:cNvPr id="96" name="직사각형 95"/>
            <p:cNvSpPr/>
            <p:nvPr/>
          </p:nvSpPr>
          <p:spPr>
            <a:xfrm>
              <a:off x="1448554" y="2448630"/>
              <a:ext cx="1883122" cy="52845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ko-KR" altLang="en-US" sz="14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전 분야의 기술혁신</a:t>
              </a:r>
              <a:r>
                <a:rPr lang="en-US" altLang="ko-KR" sz="14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,</a:t>
              </a:r>
              <a:br>
                <a:rPr lang="en-US" altLang="ko-KR" sz="14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</a:br>
              <a:r>
                <a:rPr lang="ko-KR" altLang="en-US" sz="14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경제</a:t>
              </a:r>
              <a:r>
                <a:rPr lang="en-US" altLang="ko-KR" sz="14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·</a:t>
              </a:r>
              <a:r>
                <a:rPr lang="ko-KR" altLang="en-US" sz="14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사회문제 해결</a:t>
              </a:r>
            </a:p>
          </p:txBody>
        </p:sp>
      </p:grpSp>
      <p:grpSp>
        <p:nvGrpSpPr>
          <p:cNvPr id="99" name="그룹 98"/>
          <p:cNvGrpSpPr/>
          <p:nvPr/>
        </p:nvGrpSpPr>
        <p:grpSpPr>
          <a:xfrm>
            <a:off x="325654" y="1103536"/>
            <a:ext cx="2134837" cy="1512333"/>
            <a:chOff x="1325611" y="1556792"/>
            <a:chExt cx="2087546" cy="1512333"/>
          </a:xfrm>
        </p:grpSpPr>
        <p:sp>
          <p:nvSpPr>
            <p:cNvPr id="100" name="직사각형 99"/>
            <p:cNvSpPr/>
            <p:nvPr/>
          </p:nvSpPr>
          <p:spPr>
            <a:xfrm>
              <a:off x="1391920" y="1556792"/>
              <a:ext cx="1955944" cy="1512333"/>
            </a:xfrm>
            <a:prstGeom prst="rect">
              <a:avLst/>
            </a:prstGeom>
            <a:solidFill>
              <a:schemeClr val="bg1">
                <a:alpha val="82000"/>
              </a:schemeClr>
            </a:solidFill>
            <a:ln w="9525"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50800" dist="25400" dir="5400000" algn="t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  <p:grpSp>
          <p:nvGrpSpPr>
            <p:cNvPr id="101" name="그룹 100"/>
            <p:cNvGrpSpPr/>
            <p:nvPr/>
          </p:nvGrpSpPr>
          <p:grpSpPr>
            <a:xfrm>
              <a:off x="1325611" y="1574276"/>
              <a:ext cx="2087546" cy="792088"/>
              <a:chOff x="1297723" y="1543796"/>
              <a:chExt cx="2359706" cy="792088"/>
            </a:xfrm>
          </p:grpSpPr>
          <p:sp>
            <p:nvSpPr>
              <p:cNvPr id="103" name="직사각형 102"/>
              <p:cNvSpPr/>
              <p:nvPr/>
            </p:nvSpPr>
            <p:spPr>
              <a:xfrm>
                <a:off x="1395760" y="1543796"/>
                <a:ext cx="2160240" cy="792088"/>
              </a:xfrm>
              <a:prstGeom prst="rect">
                <a:avLst/>
              </a:prstGeom>
              <a:solidFill>
                <a:srgbClr val="2F4C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4" name="직사각형 103"/>
              <p:cNvSpPr/>
              <p:nvPr/>
            </p:nvSpPr>
            <p:spPr>
              <a:xfrm>
                <a:off x="1297723" y="1683156"/>
                <a:ext cx="2359706" cy="523220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en-US" altLang="ko-KR" sz="1400" b="1" spc="-7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effectLst>
                      <a:outerShdw blurRad="63500" algn="ctr" rotWithShape="0">
                        <a:srgbClr val="000000">
                          <a:alpha val="73000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AI R&amp;D </a:t>
                </a:r>
                <a:r>
                  <a:rPr lang="ko-KR" altLang="en-US" sz="1400" b="1" spc="-7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effectLst>
                      <a:outerShdw blurRad="63500" algn="ctr" rotWithShape="0">
                        <a:srgbClr val="000000">
                          <a:alpha val="73000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전략계획</a:t>
                </a:r>
                <a:r>
                  <a:rPr lang="en-US" altLang="ko-KR" sz="1100" b="1" spc="-7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63500" algn="ctr" rotWithShape="0">
                        <a:srgbClr val="000000">
                          <a:alpha val="73000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(‘16.10)/</a:t>
                </a:r>
                <a:br>
                  <a:rPr lang="en-US" altLang="ko-KR" sz="1100" b="1" spc="-7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63500" algn="ctr" rotWithShape="0">
                        <a:srgbClr val="000000">
                          <a:alpha val="73000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</a:br>
                <a:r>
                  <a:rPr lang="en-US" altLang="ko-KR" sz="1400" b="1" spc="-7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effectLst>
                      <a:outerShdw blurRad="63500" algn="ctr" rotWithShape="0">
                        <a:srgbClr val="000000">
                          <a:alpha val="73000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AI, </a:t>
                </a:r>
                <a:r>
                  <a:rPr lang="ko-KR" altLang="en-US" sz="1400" b="1" spc="-7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FFFF00"/>
                    </a:solidFill>
                    <a:effectLst>
                      <a:outerShdw blurRad="63500" algn="ctr" rotWithShape="0">
                        <a:srgbClr val="000000">
                          <a:alpha val="73000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자동화 그리고 경제</a:t>
                </a:r>
                <a:r>
                  <a:rPr lang="en-US" altLang="ko-KR" sz="1100" b="1" spc="-7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63500" algn="ctr" rotWithShape="0">
                        <a:srgbClr val="000000">
                          <a:alpha val="73000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(‘16.12)</a:t>
                </a:r>
              </a:p>
            </p:txBody>
          </p:sp>
        </p:grpSp>
        <p:sp>
          <p:nvSpPr>
            <p:cNvPr id="102" name="직사각형 101"/>
            <p:cNvSpPr/>
            <p:nvPr/>
          </p:nvSpPr>
          <p:spPr>
            <a:xfrm>
              <a:off x="1448554" y="2448630"/>
              <a:ext cx="1883122" cy="52845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altLang="ko-KR" sz="14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AI </a:t>
              </a:r>
              <a:r>
                <a:rPr lang="ko-KR" altLang="en-US" sz="14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분야 경쟁력 확보</a:t>
              </a:r>
              <a:r>
                <a:rPr lang="en-US" altLang="ko-KR" sz="14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,</a:t>
              </a:r>
              <a:br>
                <a:rPr lang="en-US" altLang="ko-KR" sz="14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</a:br>
              <a:r>
                <a:rPr lang="ko-KR" altLang="en-US" sz="14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사회적 혜택 강화</a:t>
              </a:r>
            </a:p>
          </p:txBody>
        </p:sp>
      </p:grpSp>
      <p:cxnSp>
        <p:nvCxnSpPr>
          <p:cNvPr id="12" name="직선 연결선 11"/>
          <p:cNvCxnSpPr>
            <a:stCxn id="100" idx="2"/>
          </p:cNvCxnSpPr>
          <p:nvPr/>
        </p:nvCxnSpPr>
        <p:spPr>
          <a:xfrm>
            <a:off x="1393592" y="2615869"/>
            <a:ext cx="1162184" cy="885139"/>
          </a:xfrm>
          <a:prstGeom prst="line">
            <a:avLst/>
          </a:prstGeom>
          <a:solidFill>
            <a:schemeClr val="bg1"/>
          </a:solidFill>
          <a:ln w="12700" cap="rnd" cmpd="sng" algn="ctr">
            <a:solidFill>
              <a:schemeClr val="tx1">
                <a:lumMod val="65000"/>
                <a:lumOff val="35000"/>
              </a:schemeClr>
            </a:solidFill>
            <a:prstDash val="dash"/>
            <a:round/>
            <a:headEnd type="none" w="med" len="med"/>
            <a:tailEnd type="none" w="med" len="sm"/>
          </a:ln>
          <a:effectLst/>
        </p:spPr>
      </p:cxnSp>
      <p:cxnSp>
        <p:nvCxnSpPr>
          <p:cNvPr id="14" name="직선 연결선 13"/>
          <p:cNvCxnSpPr>
            <a:stCxn id="7" idx="2"/>
          </p:cNvCxnSpPr>
          <p:nvPr/>
        </p:nvCxnSpPr>
        <p:spPr>
          <a:xfrm>
            <a:off x="3505681" y="2615869"/>
            <a:ext cx="1066319" cy="669115"/>
          </a:xfrm>
          <a:prstGeom prst="line">
            <a:avLst/>
          </a:prstGeom>
          <a:solidFill>
            <a:schemeClr val="bg1"/>
          </a:solidFill>
          <a:ln w="12700" cap="rnd" cmpd="sng" algn="ctr">
            <a:solidFill>
              <a:schemeClr val="tx1">
                <a:lumMod val="65000"/>
                <a:lumOff val="35000"/>
              </a:schemeClr>
            </a:solidFill>
            <a:prstDash val="dash"/>
            <a:round/>
            <a:headEnd type="none" w="med" len="med"/>
            <a:tailEnd type="none" w="med" len="sm"/>
          </a:ln>
          <a:effectLst/>
        </p:spPr>
      </p:cxnSp>
      <p:cxnSp>
        <p:nvCxnSpPr>
          <p:cNvPr id="16" name="직선 연결선 15"/>
          <p:cNvCxnSpPr>
            <a:stCxn id="88" idx="2"/>
          </p:cNvCxnSpPr>
          <p:nvPr/>
        </p:nvCxnSpPr>
        <p:spPr>
          <a:xfrm>
            <a:off x="5617770" y="2615869"/>
            <a:ext cx="322382" cy="525099"/>
          </a:xfrm>
          <a:prstGeom prst="line">
            <a:avLst/>
          </a:prstGeom>
          <a:solidFill>
            <a:schemeClr val="bg1"/>
          </a:solidFill>
          <a:ln w="12700" cap="rnd" cmpd="sng" algn="ctr">
            <a:solidFill>
              <a:schemeClr val="tx1">
                <a:lumMod val="65000"/>
                <a:lumOff val="35000"/>
              </a:schemeClr>
            </a:solidFill>
            <a:prstDash val="dash"/>
            <a:round/>
            <a:headEnd type="none" w="med" len="med"/>
            <a:tailEnd type="none" w="med" len="sm"/>
          </a:ln>
          <a:effectLst/>
        </p:spPr>
      </p:cxnSp>
      <p:cxnSp>
        <p:nvCxnSpPr>
          <p:cNvPr id="18" name="직선 연결선 17"/>
          <p:cNvCxnSpPr>
            <a:stCxn id="94" idx="2"/>
          </p:cNvCxnSpPr>
          <p:nvPr/>
        </p:nvCxnSpPr>
        <p:spPr>
          <a:xfrm flipH="1">
            <a:off x="6763069" y="2615869"/>
            <a:ext cx="966791" cy="957147"/>
          </a:xfrm>
          <a:prstGeom prst="line">
            <a:avLst/>
          </a:prstGeom>
          <a:solidFill>
            <a:schemeClr val="bg1"/>
          </a:solidFill>
          <a:ln w="12700" cap="rnd" cmpd="sng" algn="ctr">
            <a:solidFill>
              <a:schemeClr val="tx1">
                <a:lumMod val="65000"/>
                <a:lumOff val="35000"/>
              </a:schemeClr>
            </a:solidFill>
            <a:prstDash val="dash"/>
            <a:round/>
            <a:headEnd type="none" w="med" len="med"/>
            <a:tailEnd type="none" w="med" len="sm"/>
          </a:ln>
          <a:effectLst/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236E7D-FB35-4D75-92A5-5D42865B9399}" type="slidenum">
              <a:rPr lang="ko-KR" altLang="en-US" smtClean="0"/>
              <a:pPr/>
              <a:t>23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3482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지서니\Desktop\PNG\so내용1 cop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833768"/>
            <a:ext cx="5717894" cy="5710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C:\Users\Administrator\Desktop\소스\바\그림41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5" r="26965"/>
          <a:stretch/>
        </p:blipFill>
        <p:spPr bwMode="auto">
          <a:xfrm>
            <a:off x="0" y="5636872"/>
            <a:ext cx="9144000" cy="122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TextBox 60"/>
          <p:cNvSpPr txBox="1"/>
          <p:nvPr/>
        </p:nvSpPr>
        <p:spPr>
          <a:xfrm>
            <a:off x="715826" y="142771"/>
            <a:ext cx="771236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2400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과학</a:t>
            </a:r>
            <a:r>
              <a:rPr lang="en-US" altLang="ko-KR" sz="2400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·</a:t>
            </a:r>
            <a:r>
              <a:rPr lang="ko-KR" altLang="en-US" sz="2400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기술</a:t>
            </a:r>
            <a:r>
              <a:rPr lang="en-US" altLang="ko-KR" sz="2400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2400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산업</a:t>
            </a:r>
            <a:r>
              <a:rPr lang="en-US" altLang="ko-KR" sz="2400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·</a:t>
            </a:r>
            <a:r>
              <a:rPr lang="ko-KR" altLang="en-US" sz="2400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경제</a:t>
            </a:r>
            <a:r>
              <a:rPr lang="en-US" altLang="ko-KR" sz="2400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2400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사회</a:t>
            </a:r>
            <a:r>
              <a:rPr lang="en-US" altLang="ko-KR" sz="2400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·</a:t>
            </a:r>
            <a:r>
              <a:rPr lang="ko-KR" altLang="en-US" sz="2400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제도를 아우르는 </a:t>
            </a:r>
            <a:r>
              <a:rPr lang="ko-KR" altLang="en-US" sz="2400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‘국가적 대응</a:t>
            </a:r>
            <a:r>
              <a:rPr lang="en-US" altLang="ko-KR" sz="2400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’</a:t>
            </a:r>
            <a:r>
              <a:rPr lang="ko-KR" altLang="en-US" sz="2400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ko-KR" altLang="en-US" sz="2400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추진 필요</a:t>
            </a:r>
          </a:p>
        </p:txBody>
      </p:sp>
      <p:grpSp>
        <p:nvGrpSpPr>
          <p:cNvPr id="74" name="그룹 73"/>
          <p:cNvGrpSpPr/>
          <p:nvPr/>
        </p:nvGrpSpPr>
        <p:grpSpPr>
          <a:xfrm>
            <a:off x="1603490" y="1099595"/>
            <a:ext cx="5840951" cy="4130858"/>
            <a:chOff x="8932005" y="1215390"/>
            <a:chExt cx="5510880" cy="3897425"/>
          </a:xfrm>
        </p:grpSpPr>
        <p:grpSp>
          <p:nvGrpSpPr>
            <p:cNvPr id="75" name="그룹 156"/>
            <p:cNvGrpSpPr/>
            <p:nvPr/>
          </p:nvGrpSpPr>
          <p:grpSpPr>
            <a:xfrm>
              <a:off x="9018584" y="1215390"/>
              <a:ext cx="5424301" cy="3643609"/>
              <a:chOff x="1603131" y="1963621"/>
              <a:chExt cx="5937738" cy="3988496"/>
            </a:xfrm>
          </p:grpSpPr>
          <p:sp>
            <p:nvSpPr>
              <p:cNvPr id="93" name="이등변 삼각형 92"/>
              <p:cNvSpPr/>
              <p:nvPr/>
            </p:nvSpPr>
            <p:spPr>
              <a:xfrm>
                <a:off x="1603131" y="1963621"/>
                <a:ext cx="5937738" cy="3988496"/>
              </a:xfrm>
              <a:prstGeom prst="triangle">
                <a:avLst/>
              </a:prstGeom>
              <a:solidFill>
                <a:schemeClr val="bg1">
                  <a:lumMod val="75000"/>
                  <a:alpha val="2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4" name="이등변 삼각형 93"/>
              <p:cNvSpPr/>
              <p:nvPr/>
            </p:nvSpPr>
            <p:spPr>
              <a:xfrm>
                <a:off x="2184021" y="2448079"/>
                <a:ext cx="4775958" cy="3208106"/>
              </a:xfrm>
              <a:prstGeom prst="triangle">
                <a:avLst/>
              </a:prstGeom>
              <a:solidFill>
                <a:schemeClr val="bg1">
                  <a:lumMod val="75000"/>
                  <a:alpha val="2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5" name="이등변 삼각형 94"/>
              <p:cNvSpPr/>
              <p:nvPr/>
            </p:nvSpPr>
            <p:spPr>
              <a:xfrm>
                <a:off x="2786738" y="2967603"/>
                <a:ext cx="3570524" cy="2398392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scene3d>
                <a:camera prst="orthographicFront"/>
                <a:lightRig rig="threePt" dir="t">
                  <a:rot lat="0" lon="0" rev="600000"/>
                </a:lightRig>
              </a:scene3d>
              <a:sp3d extrusionH="57150" prstMaterial="matte"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76" name="그룹 214"/>
            <p:cNvGrpSpPr/>
            <p:nvPr/>
          </p:nvGrpSpPr>
          <p:grpSpPr>
            <a:xfrm>
              <a:off x="11028608" y="4382435"/>
              <a:ext cx="1404254" cy="418752"/>
              <a:chOff x="4019605" y="5430445"/>
              <a:chExt cx="781954" cy="458390"/>
            </a:xfrm>
          </p:grpSpPr>
          <p:sp>
            <p:nvSpPr>
              <p:cNvPr id="91" name="왼쪽 화살표 90"/>
              <p:cNvSpPr/>
              <p:nvPr/>
            </p:nvSpPr>
            <p:spPr>
              <a:xfrm rot="10800000" flipH="1">
                <a:off x="4019605" y="5430445"/>
                <a:ext cx="781954" cy="191360"/>
              </a:xfrm>
              <a:prstGeom prst="leftArrow">
                <a:avLst/>
              </a:prstGeom>
              <a:gradFill>
                <a:gsLst>
                  <a:gs pos="0">
                    <a:schemeClr val="bg1">
                      <a:alpha val="0"/>
                    </a:schemeClr>
                  </a:gs>
                  <a:gs pos="78000">
                    <a:schemeClr val="bg1">
                      <a:lumMod val="50000"/>
                    </a:scheme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2" name="왼쪽 화살표 91"/>
              <p:cNvSpPr/>
              <p:nvPr/>
            </p:nvSpPr>
            <p:spPr>
              <a:xfrm rot="10800000" flipV="1">
                <a:off x="4019605" y="5697475"/>
                <a:ext cx="781954" cy="191360"/>
              </a:xfrm>
              <a:prstGeom prst="leftArrow">
                <a:avLst/>
              </a:prstGeom>
              <a:gradFill>
                <a:gsLst>
                  <a:gs pos="0">
                    <a:schemeClr val="bg1">
                      <a:alpha val="0"/>
                    </a:schemeClr>
                  </a:gs>
                  <a:gs pos="78000">
                    <a:schemeClr val="bg1">
                      <a:lumMod val="50000"/>
                    </a:scheme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77" name="그룹 8"/>
            <p:cNvGrpSpPr/>
            <p:nvPr/>
          </p:nvGrpSpPr>
          <p:grpSpPr>
            <a:xfrm flipH="1">
              <a:off x="8932005" y="2703576"/>
              <a:ext cx="2800761" cy="1123390"/>
              <a:chOff x="4681702" y="3433424"/>
              <a:chExt cx="2850306" cy="1269567"/>
            </a:xfrm>
          </p:grpSpPr>
          <p:grpSp>
            <p:nvGrpSpPr>
              <p:cNvPr id="86" name="그룹 211"/>
              <p:cNvGrpSpPr/>
              <p:nvPr/>
            </p:nvGrpSpPr>
            <p:grpSpPr>
              <a:xfrm>
                <a:off x="5523356" y="3433424"/>
                <a:ext cx="491145" cy="893088"/>
                <a:chOff x="5428927" y="3448815"/>
                <a:chExt cx="475732" cy="1167531"/>
              </a:xfrm>
            </p:grpSpPr>
            <p:sp>
              <p:nvSpPr>
                <p:cNvPr id="89" name="왼쪽 화살표 88"/>
                <p:cNvSpPr/>
                <p:nvPr/>
              </p:nvSpPr>
              <p:spPr>
                <a:xfrm rot="14007881" flipH="1">
                  <a:off x="5281297" y="3880817"/>
                  <a:ext cx="1055364" cy="191360"/>
                </a:xfrm>
                <a:prstGeom prst="leftArrow">
                  <a:avLst/>
                </a:prstGeom>
                <a:gradFill>
                  <a:gsLst>
                    <a:gs pos="0">
                      <a:schemeClr val="bg1">
                        <a:alpha val="0"/>
                      </a:schemeClr>
                    </a:gs>
                    <a:gs pos="78000">
                      <a:schemeClr val="bg1">
                        <a:lumMod val="50000"/>
                      </a:schemeClr>
                    </a:gs>
                  </a:gsLst>
                  <a:lin ang="10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b"/>
                <a:lstStyle/>
                <a:p>
                  <a:pPr algn="r"/>
                  <a:endParaRPr lang="ko-KR" altLang="en-US"/>
                </a:p>
              </p:txBody>
            </p:sp>
            <p:sp>
              <p:nvSpPr>
                <p:cNvPr id="90" name="왼쪽 화살표 89"/>
                <p:cNvSpPr/>
                <p:nvPr/>
              </p:nvSpPr>
              <p:spPr>
                <a:xfrm rot="14007881" flipV="1">
                  <a:off x="4996925" y="3992984"/>
                  <a:ext cx="1055364" cy="191360"/>
                </a:xfrm>
                <a:prstGeom prst="leftArrow">
                  <a:avLst/>
                </a:prstGeom>
                <a:gradFill>
                  <a:gsLst>
                    <a:gs pos="0">
                      <a:schemeClr val="bg1">
                        <a:alpha val="0"/>
                      </a:schemeClr>
                    </a:gs>
                    <a:gs pos="78000">
                      <a:schemeClr val="bg1">
                        <a:lumMod val="50000"/>
                      </a:schemeClr>
                    </a:gs>
                  </a:gsLst>
                  <a:lin ang="10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b"/>
                <a:lstStyle/>
                <a:p>
                  <a:pPr algn="r"/>
                  <a:endParaRPr lang="ko-KR" altLang="en-US"/>
                </a:p>
              </p:txBody>
            </p:sp>
          </p:grpSp>
          <p:sp>
            <p:nvSpPr>
              <p:cNvPr id="87" name="TextBox 86"/>
              <p:cNvSpPr txBox="1"/>
              <p:nvPr/>
            </p:nvSpPr>
            <p:spPr>
              <a:xfrm>
                <a:off x="5949431" y="3581474"/>
                <a:ext cx="1582577" cy="311761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ctr"/>
                <a:r>
                  <a:rPr lang="ko-KR" altLang="en-US" sz="1300" spc="-1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glow rad="63500">
                        <a:schemeClr val="bg1"/>
                      </a:glo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신기술</a:t>
                </a:r>
                <a:r>
                  <a:rPr lang="en-US" altLang="ko-KR" sz="1300" spc="-1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glow rad="63500">
                        <a:schemeClr val="bg1"/>
                      </a:glo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·</a:t>
                </a:r>
                <a:r>
                  <a:rPr lang="ko-KR" altLang="en-US" sz="1300" spc="-1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glow rad="63500">
                        <a:schemeClr val="bg1"/>
                      </a:glo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인프라</a:t>
                </a:r>
                <a:r>
                  <a:rPr lang="en-US" altLang="ko-KR" sz="1300" spc="-1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glow rad="63500">
                        <a:schemeClr val="bg1"/>
                      </a:glo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</a:t>
                </a:r>
                <a:r>
                  <a:rPr lang="ko-KR" altLang="en-US" sz="1300" spc="-1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glow rad="63500">
                        <a:schemeClr val="bg1"/>
                      </a:glo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선도 투자</a:t>
                </a: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4681702" y="4177919"/>
                <a:ext cx="1139295" cy="525072"/>
              </a:xfrm>
              <a:prstGeom prst="rect">
                <a:avLst/>
              </a:prstGeom>
              <a:noFill/>
            </p:spPr>
            <p:txBody>
              <a:bodyPr wrap="none" rtlCol="0" anchor="b">
                <a:spAutoFit/>
              </a:bodyPr>
              <a:lstStyle/>
              <a:p>
                <a:pPr algn="ctr"/>
                <a:r>
                  <a:rPr lang="ko-KR" altLang="en-US" sz="1300" spc="-1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glow rad="63500">
                        <a:schemeClr val="bg1"/>
                      </a:glo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산업혁신을 위한</a:t>
                </a:r>
                <a:endParaRPr lang="en-US" altLang="ko-KR" sz="13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glow rad="63500">
                      <a:schemeClr val="bg1"/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algn="ctr"/>
                <a:r>
                  <a:rPr lang="ko-KR" altLang="en-US" sz="1300" spc="-1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glow rad="63500">
                        <a:schemeClr val="bg1"/>
                      </a:glo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고품질 기술 제공</a:t>
                </a:r>
              </a:p>
            </p:txBody>
          </p:sp>
        </p:grpSp>
        <p:grpSp>
          <p:nvGrpSpPr>
            <p:cNvPr id="78" name="그룹 9"/>
            <p:cNvGrpSpPr/>
            <p:nvPr/>
          </p:nvGrpSpPr>
          <p:grpSpPr>
            <a:xfrm flipH="1">
              <a:off x="11846803" y="2688170"/>
              <a:ext cx="2359752" cy="1138799"/>
              <a:chOff x="2205310" y="3411303"/>
              <a:chExt cx="2145337" cy="1055204"/>
            </a:xfrm>
          </p:grpSpPr>
          <p:grpSp>
            <p:nvGrpSpPr>
              <p:cNvPr id="81" name="그룹 208"/>
              <p:cNvGrpSpPr/>
              <p:nvPr/>
            </p:nvGrpSpPr>
            <p:grpSpPr>
              <a:xfrm>
                <a:off x="3225247" y="3411303"/>
                <a:ext cx="478174" cy="807287"/>
                <a:chOff x="3202927" y="3419895"/>
                <a:chExt cx="463167" cy="1055364"/>
              </a:xfrm>
            </p:grpSpPr>
            <p:sp>
              <p:nvSpPr>
                <p:cNvPr id="84" name="왼쪽 화살표 83"/>
                <p:cNvSpPr/>
                <p:nvPr/>
              </p:nvSpPr>
              <p:spPr>
                <a:xfrm rot="7592119">
                  <a:off x="2770925" y="3851897"/>
                  <a:ext cx="1055364" cy="191360"/>
                </a:xfrm>
                <a:prstGeom prst="leftArrow">
                  <a:avLst/>
                </a:prstGeom>
                <a:gradFill>
                  <a:gsLst>
                    <a:gs pos="0">
                      <a:schemeClr val="bg1">
                        <a:alpha val="0"/>
                      </a:schemeClr>
                    </a:gs>
                    <a:gs pos="78000">
                      <a:schemeClr val="bg1">
                        <a:lumMod val="50000"/>
                      </a:schemeClr>
                    </a:gs>
                  </a:gsLst>
                  <a:lin ang="10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5" name="왼쪽 화살표 84"/>
                <p:cNvSpPr/>
                <p:nvPr/>
              </p:nvSpPr>
              <p:spPr>
                <a:xfrm rot="7592119" flipH="1" flipV="1">
                  <a:off x="3129190" y="3885843"/>
                  <a:ext cx="896433" cy="177375"/>
                </a:xfrm>
                <a:prstGeom prst="leftArrow">
                  <a:avLst/>
                </a:prstGeom>
                <a:gradFill>
                  <a:gsLst>
                    <a:gs pos="0">
                      <a:schemeClr val="bg1">
                        <a:alpha val="0"/>
                      </a:schemeClr>
                    </a:gs>
                    <a:gs pos="78000">
                      <a:schemeClr val="bg1">
                        <a:lumMod val="50000"/>
                      </a:schemeClr>
                    </a:gs>
                  </a:gsLst>
                  <a:lin ang="10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82" name="TextBox 81"/>
              <p:cNvSpPr txBox="1"/>
              <p:nvPr/>
            </p:nvSpPr>
            <p:spPr>
              <a:xfrm>
                <a:off x="3423626" y="4035996"/>
                <a:ext cx="927021" cy="430511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ctr"/>
                <a:r>
                  <a:rPr lang="ko-KR" altLang="en-US" sz="1300" spc="-1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glow rad="63500">
                        <a:schemeClr val="bg1"/>
                      </a:glo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교육</a:t>
                </a:r>
                <a:r>
                  <a:rPr lang="en-US" altLang="ko-KR" sz="1300" spc="-1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glow rad="63500">
                        <a:schemeClr val="bg1"/>
                      </a:glo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·</a:t>
                </a:r>
                <a:r>
                  <a:rPr lang="ko-KR" altLang="en-US" sz="1300" spc="-1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glow rad="63500">
                        <a:schemeClr val="bg1"/>
                      </a:glo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직업훈련</a:t>
                </a:r>
                <a:r>
                  <a:rPr lang="en-US" altLang="ko-KR" sz="1300" spc="-1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glow rad="63500">
                        <a:schemeClr val="bg1"/>
                      </a:glo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</a:t>
                </a:r>
              </a:p>
              <a:p>
                <a:pPr algn="ctr"/>
                <a:r>
                  <a:rPr lang="ko-KR" altLang="en-US" sz="1300" spc="-1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glow rad="63500">
                        <a:schemeClr val="bg1"/>
                      </a:glo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변화</a:t>
                </a: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2205310" y="3506818"/>
                <a:ext cx="1162146" cy="255616"/>
              </a:xfrm>
              <a:prstGeom prst="rect">
                <a:avLst/>
              </a:prstGeom>
              <a:noFill/>
            </p:spPr>
            <p:txBody>
              <a:bodyPr wrap="none" rtlCol="0" anchor="b">
                <a:spAutoFit/>
              </a:bodyPr>
              <a:lstStyle/>
              <a:p>
                <a:pPr algn="ctr"/>
                <a:r>
                  <a:rPr lang="ko-KR" altLang="en-US" sz="1300" spc="-1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glow rad="63500">
                        <a:schemeClr val="bg1"/>
                      </a:glo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핵심기술 인재 공급 </a:t>
                </a:r>
              </a:p>
            </p:txBody>
          </p:sp>
        </p:grpSp>
        <p:sp>
          <p:nvSpPr>
            <p:cNvPr id="79" name="TextBox 78"/>
            <p:cNvSpPr txBox="1"/>
            <p:nvPr/>
          </p:nvSpPr>
          <p:spPr>
            <a:xfrm>
              <a:off x="11375922" y="4075707"/>
              <a:ext cx="709627" cy="275865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ko-KR" altLang="en-US" sz="13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glow rad="63500">
                      <a:schemeClr val="bg1"/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창의 인재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0885899" y="4836950"/>
              <a:ext cx="1689674" cy="27586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ko-KR" altLang="en-US" sz="13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glow rad="63500">
                      <a:schemeClr val="bg1"/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일자리 변화</a:t>
              </a:r>
              <a:r>
                <a:rPr lang="en-US" altLang="ko-KR" sz="13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glow rad="63500">
                      <a:schemeClr val="bg1"/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, </a:t>
              </a:r>
              <a:r>
                <a:rPr lang="ko-KR" altLang="en-US" sz="13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glow rad="63500">
                      <a:schemeClr val="bg1"/>
                    </a:glo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사회문제 해결</a:t>
              </a:r>
            </a:p>
          </p:txBody>
        </p:sp>
      </p:grpSp>
      <p:grpSp>
        <p:nvGrpSpPr>
          <p:cNvPr id="62" name="그룹 61"/>
          <p:cNvGrpSpPr/>
          <p:nvPr/>
        </p:nvGrpSpPr>
        <p:grpSpPr>
          <a:xfrm>
            <a:off x="3166261" y="612902"/>
            <a:ext cx="2710150" cy="2710150"/>
            <a:chOff x="698263" y="1602150"/>
            <a:chExt cx="2322627" cy="2322623"/>
          </a:xfrm>
        </p:grpSpPr>
        <p:pic>
          <p:nvPicPr>
            <p:cNvPr id="63" name="Picture 6" descr="C:\Users\지서니\Desktop\PNG\작업4 copy-2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263" y="1602150"/>
              <a:ext cx="2322627" cy="2322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4" name="직사각형 63"/>
            <p:cNvSpPr/>
            <p:nvPr/>
          </p:nvSpPr>
          <p:spPr>
            <a:xfrm>
              <a:off x="1361815" y="2269780"/>
              <a:ext cx="995524" cy="333208"/>
            </a:xfrm>
            <a:prstGeom prst="rect">
              <a:avLst/>
            </a:prstGeom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defRPr/>
              </a:pPr>
              <a:r>
                <a:rPr lang="ko-KR" altLang="en-US" sz="22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63500" algn="ctr" rotWithShape="0">
                      <a:prstClr val="black">
                        <a:alpha val="73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과학</a:t>
              </a:r>
              <a:r>
                <a:rPr lang="en-US" altLang="ko-KR" sz="22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63500" algn="ctr" rotWithShape="0">
                      <a:prstClr val="black">
                        <a:alpha val="73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·</a:t>
              </a:r>
              <a:r>
                <a:rPr lang="ko-KR" altLang="en-US" sz="22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63500" algn="ctr" rotWithShape="0">
                      <a:prstClr val="black">
                        <a:alpha val="73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기술</a:t>
              </a:r>
            </a:p>
          </p:txBody>
        </p:sp>
      </p:grpSp>
      <p:pic>
        <p:nvPicPr>
          <p:cNvPr id="67" name="Picture 2" descr="C:\Users\지서니\Desktop\PNG\작업4 copy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333" y="3128186"/>
            <a:ext cx="2705456" cy="2705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직사각형 67"/>
          <p:cNvSpPr/>
          <p:nvPr/>
        </p:nvSpPr>
        <p:spPr>
          <a:xfrm>
            <a:off x="1850249" y="3884673"/>
            <a:ext cx="1161624" cy="388804"/>
          </a:xfrm>
          <a:prstGeom prst="rect">
            <a:avLst/>
          </a:prstGeom>
          <a:ln>
            <a:noFill/>
          </a:ln>
        </p:spPr>
        <p:txBody>
          <a:bodyPr wrap="none" lIns="0" tIns="0" rIns="0" bIns="0">
            <a:spAutoFit/>
          </a:bodyPr>
          <a:lstStyle/>
          <a:p>
            <a:pPr algn="ctr">
              <a:defRPr/>
            </a:pPr>
            <a:r>
              <a:rPr lang="ko-KR" altLang="en-US" sz="22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산업</a:t>
            </a:r>
            <a:r>
              <a:rPr lang="en-US" altLang="ko-KR" sz="22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·</a:t>
            </a:r>
            <a:r>
              <a:rPr lang="ko-KR" altLang="en-US" sz="22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경제</a:t>
            </a:r>
          </a:p>
        </p:txBody>
      </p:sp>
      <p:pic>
        <p:nvPicPr>
          <p:cNvPr id="71" name="Picture 5" descr="C:\Users\지서니\Desktop\PNG\작업4 copy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0821" y="3128186"/>
            <a:ext cx="2705456" cy="2705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직사각형 71"/>
          <p:cNvSpPr/>
          <p:nvPr/>
        </p:nvSpPr>
        <p:spPr>
          <a:xfrm>
            <a:off x="6242739" y="3884673"/>
            <a:ext cx="1161624" cy="388803"/>
          </a:xfrm>
          <a:prstGeom prst="rect">
            <a:avLst/>
          </a:prstGeom>
          <a:ln>
            <a:noFill/>
          </a:ln>
        </p:spPr>
        <p:txBody>
          <a:bodyPr wrap="none" lIns="0" tIns="0" rIns="0" bIns="0">
            <a:spAutoFit/>
          </a:bodyPr>
          <a:lstStyle/>
          <a:p>
            <a:pPr algn="ctr">
              <a:defRPr/>
            </a:pPr>
            <a:r>
              <a:rPr lang="ko-KR" altLang="en-US" sz="22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사회</a:t>
            </a:r>
            <a:r>
              <a:rPr lang="en-US" altLang="ko-KR" sz="22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·</a:t>
            </a:r>
            <a:r>
              <a:rPr lang="ko-KR" altLang="en-US" sz="22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제도</a:t>
            </a:r>
          </a:p>
        </p:txBody>
      </p:sp>
      <p:grpSp>
        <p:nvGrpSpPr>
          <p:cNvPr id="9" name="그룹 8"/>
          <p:cNvGrpSpPr/>
          <p:nvPr/>
        </p:nvGrpSpPr>
        <p:grpSpPr>
          <a:xfrm>
            <a:off x="1981667" y="4317356"/>
            <a:ext cx="842558" cy="716078"/>
            <a:chOff x="1912217" y="4352081"/>
            <a:chExt cx="842558" cy="716078"/>
          </a:xfrm>
        </p:grpSpPr>
        <p:pic>
          <p:nvPicPr>
            <p:cNvPr id="8195" name="Picture 3" descr="C:\Users\지서니\Downloads\coins (4)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760" y="4725144"/>
              <a:ext cx="343015" cy="343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96" name="Picture 4" descr="C:\Users\지서니\Downloads\money-bag (1)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2217" y="4352081"/>
              <a:ext cx="704971" cy="7049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198" name="Picture 6" descr="C:\Users\지서니\Downloads\flats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822" y="4272726"/>
            <a:ext cx="721474" cy="721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C:\Users\지서니\Downloads\idea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3929" y="1771480"/>
            <a:ext cx="760036" cy="760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그룹 9"/>
          <p:cNvGrpSpPr/>
          <p:nvPr/>
        </p:nvGrpSpPr>
        <p:grpSpPr>
          <a:xfrm>
            <a:off x="294306" y="5796247"/>
            <a:ext cx="4009431" cy="850135"/>
            <a:chOff x="2567286" y="5796247"/>
            <a:chExt cx="4009431" cy="850135"/>
          </a:xfrm>
        </p:grpSpPr>
        <p:sp>
          <p:nvSpPr>
            <p:cNvPr id="106" name="직사각형 105"/>
            <p:cNvSpPr/>
            <p:nvPr/>
          </p:nvSpPr>
          <p:spPr>
            <a:xfrm>
              <a:off x="2567286" y="5876941"/>
              <a:ext cx="4009431" cy="769441"/>
            </a:xfrm>
            <a:prstGeom prst="rect">
              <a:avLst/>
            </a:prstGeom>
          </p:spPr>
          <p:txBody>
            <a:bodyPr wrap="none" anchor="b">
              <a:spAutoFit/>
            </a:bodyPr>
            <a:lstStyle/>
            <a:p>
              <a:pPr algn="ctr"/>
              <a:r>
                <a:rPr lang="ko-KR" altLang="en-US" sz="22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63500" algn="ctr" rotWithShape="0">
                      <a:prstClr val="black">
                        <a:alpha val="73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“기술</a:t>
              </a:r>
              <a:r>
                <a:rPr lang="en-US" altLang="ko-KR" sz="22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63500" algn="ctr" rotWithShape="0">
                      <a:prstClr val="black">
                        <a:alpha val="73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+</a:t>
              </a:r>
              <a:r>
                <a:rPr lang="ko-KR" altLang="en-US" sz="22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63500" algn="ctr" rotWithShape="0">
                      <a:prstClr val="black">
                        <a:alpha val="73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데이터</a:t>
              </a:r>
              <a:r>
                <a:rPr lang="en-US" altLang="ko-KR" sz="22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63500" algn="ctr" rotWithShape="0">
                      <a:prstClr val="black">
                        <a:alpha val="73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+</a:t>
              </a:r>
              <a:r>
                <a:rPr lang="ko-KR" altLang="en-US" sz="22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63500" algn="ctr" rotWithShape="0">
                      <a:prstClr val="black">
                        <a:alpha val="73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인프라</a:t>
              </a:r>
              <a:r>
                <a:rPr lang="en-US" altLang="ko-KR" sz="22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63500" algn="ctr" rotWithShape="0">
                      <a:prstClr val="black">
                        <a:alpha val="73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+ </a:t>
              </a:r>
              <a:r>
                <a:rPr lang="ko-KR" altLang="en-US" sz="22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63500" algn="ctr" rotWithShape="0">
                      <a:prstClr val="black">
                        <a:alpha val="73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확산</a:t>
              </a:r>
              <a:r>
                <a:rPr lang="en-US" altLang="ko-KR" sz="22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63500" algn="ctr" rotWithShape="0">
                      <a:prstClr val="black">
                        <a:alpha val="73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+ </a:t>
              </a:r>
              <a:r>
                <a:rPr lang="ko-KR" altLang="en-US" sz="22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63500" algn="ctr" rotWithShape="0">
                      <a:prstClr val="black">
                        <a:alpha val="73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제도”</a:t>
              </a:r>
              <a:r>
                <a:rPr lang="en-US" altLang="ko-KR" sz="22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63500" algn="ctr" rotWithShape="0">
                      <a:prstClr val="black">
                        <a:alpha val="73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/>
              </a:r>
              <a:br>
                <a:rPr lang="en-US" altLang="ko-KR" sz="22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63500" algn="ctr" rotWithShape="0">
                      <a:prstClr val="black">
                        <a:alpha val="73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</a:br>
              <a:r>
                <a:rPr lang="ko-KR" altLang="en-US" sz="22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63500" algn="ctr" rotWithShape="0">
                      <a:prstClr val="black">
                        <a:alpha val="73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연계  </a:t>
              </a:r>
              <a:r>
                <a:rPr lang="ko-KR" altLang="en-US" sz="22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63500" algn="ctr" rotWithShape="0">
                      <a:prstClr val="black">
                        <a:alpha val="73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패키지 방식</a:t>
              </a:r>
            </a:p>
          </p:txBody>
        </p:sp>
        <p:cxnSp>
          <p:nvCxnSpPr>
            <p:cNvPr id="107" name="직선 연결선 106"/>
            <p:cNvCxnSpPr/>
            <p:nvPr/>
          </p:nvCxnSpPr>
          <p:spPr>
            <a:xfrm>
              <a:off x="4292985" y="5796247"/>
              <a:ext cx="510511" cy="0"/>
            </a:xfrm>
            <a:prstGeom prst="line">
              <a:avLst/>
            </a:prstGeom>
            <a:ln w="19050">
              <a:solidFill>
                <a:schemeClr val="bg1">
                  <a:alpha val="6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" name="그룹 111"/>
          <p:cNvGrpSpPr/>
          <p:nvPr/>
        </p:nvGrpSpPr>
        <p:grpSpPr>
          <a:xfrm>
            <a:off x="5393119" y="5796247"/>
            <a:ext cx="3002104" cy="850135"/>
            <a:chOff x="3070949" y="5796247"/>
            <a:chExt cx="3002104" cy="850135"/>
          </a:xfrm>
        </p:grpSpPr>
        <p:sp>
          <p:nvSpPr>
            <p:cNvPr id="113" name="직사각형 112"/>
            <p:cNvSpPr/>
            <p:nvPr/>
          </p:nvSpPr>
          <p:spPr>
            <a:xfrm>
              <a:off x="3070949" y="5876941"/>
              <a:ext cx="3002104" cy="769441"/>
            </a:xfrm>
            <a:prstGeom prst="rect">
              <a:avLst/>
            </a:prstGeom>
          </p:spPr>
          <p:txBody>
            <a:bodyPr wrap="none" anchor="b">
              <a:spAutoFit/>
            </a:bodyPr>
            <a:lstStyle/>
            <a:p>
              <a:pPr algn="ctr"/>
              <a:r>
                <a:rPr lang="ko-KR" altLang="en-US" sz="22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63500" algn="ctr" rotWithShape="0">
                      <a:prstClr val="black">
                        <a:alpha val="73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국민체감 성과 조기창출 </a:t>
              </a:r>
              <a:r>
                <a:rPr lang="en-US" altLang="ko-KR" sz="22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63500" algn="ctr" rotWithShape="0">
                      <a:prstClr val="black">
                        <a:alpha val="73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/>
              </a:r>
              <a:br>
                <a:rPr lang="en-US" altLang="ko-KR" sz="22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63500" algn="ctr" rotWithShape="0">
                      <a:prstClr val="black">
                        <a:alpha val="73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</a:br>
              <a:r>
                <a:rPr lang="ko-KR" altLang="en-US" sz="22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63500" algn="ctr" rotWithShape="0">
                      <a:prstClr val="black">
                        <a:alpha val="73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미션 </a:t>
              </a:r>
              <a:r>
                <a:rPr lang="ko-KR" altLang="en-US" sz="22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63500" algn="ctr" rotWithShape="0">
                      <a:prstClr val="black">
                        <a:alpha val="73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지향적 프로젝트 방식</a:t>
              </a:r>
            </a:p>
          </p:txBody>
        </p:sp>
        <p:cxnSp>
          <p:nvCxnSpPr>
            <p:cNvPr id="114" name="직선 연결선 113"/>
            <p:cNvCxnSpPr/>
            <p:nvPr/>
          </p:nvCxnSpPr>
          <p:spPr>
            <a:xfrm>
              <a:off x="4292985" y="5796247"/>
              <a:ext cx="510511" cy="0"/>
            </a:xfrm>
            <a:prstGeom prst="line">
              <a:avLst/>
            </a:prstGeom>
            <a:ln w="19050">
              <a:solidFill>
                <a:schemeClr val="bg1">
                  <a:alpha val="6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이등변 삼각형 11"/>
          <p:cNvSpPr/>
          <p:nvPr/>
        </p:nvSpPr>
        <p:spPr>
          <a:xfrm flipV="1">
            <a:off x="4157288" y="5623560"/>
            <a:ext cx="826192" cy="243840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각 삼각형 50"/>
          <p:cNvSpPr/>
          <p:nvPr/>
        </p:nvSpPr>
        <p:spPr>
          <a:xfrm flipH="1">
            <a:off x="8599948" y="6453585"/>
            <a:ext cx="542925" cy="419099"/>
          </a:xfrm>
          <a:prstGeom prst="rtTriangl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" name="직선 연결선 2"/>
          <p:cNvCxnSpPr>
            <a:endCxn id="53" idx="2"/>
          </p:cNvCxnSpPr>
          <p:nvPr/>
        </p:nvCxnSpPr>
        <p:spPr>
          <a:xfrm>
            <a:off x="4569848" y="6021288"/>
            <a:ext cx="2152" cy="836712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236E7D-FB35-4D75-92A5-5D42865B9399}" type="slidenum">
              <a:rPr lang="ko-KR" altLang="en-US" smtClean="0"/>
              <a:pPr/>
              <a:t>24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1637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모서리가 둥근 직사각형 181"/>
          <p:cNvSpPr/>
          <p:nvPr/>
        </p:nvSpPr>
        <p:spPr>
          <a:xfrm rot="16200000">
            <a:off x="4252751" y="3234462"/>
            <a:ext cx="640871" cy="6606206"/>
          </a:xfrm>
          <a:prstGeom prst="roundRect">
            <a:avLst>
              <a:gd name="adj" fmla="val 0"/>
            </a:avLst>
          </a:prstGeom>
          <a:blipFill dpi="0" rotWithShape="1">
            <a:blip r:embed="rId2" cstate="print">
              <a:alphaModFix amt="25000"/>
            </a:blip>
            <a:srcRect/>
            <a:tile tx="0" ty="0" sx="100000" sy="100000" flip="none" algn="tl"/>
          </a:blipFill>
          <a:ln w="3175">
            <a:gradFill>
              <a:gsLst>
                <a:gs pos="1000">
                  <a:schemeClr val="bg1">
                    <a:lumMod val="50000"/>
                  </a:schemeClr>
                </a:gs>
                <a:gs pos="100000">
                  <a:schemeClr val="accent1">
                    <a:tint val="44500"/>
                    <a:satMod val="160000"/>
                    <a:alpha val="0"/>
                  </a:schemeClr>
                </a:gs>
              </a:gsLst>
              <a:lin ang="10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457200" algn="ctr" fontAlgn="base" latinLnBrk="0"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SzPct val="100000"/>
            </a:pPr>
            <a:endParaRPr lang="ko-KR" altLang="en-US" sz="1200" spc="-100">
              <a:ln cap="sq">
                <a:solidFill>
                  <a:srgbClr val="735735">
                    <a:alpha val="0"/>
                  </a:srgbClr>
                </a:solidFill>
                <a:miter lim="800000"/>
              </a:ln>
              <a:solidFill>
                <a:srgbClr val="514639"/>
              </a:solidFill>
              <a:latin typeface="Rix고딕 B" panose="02020603020101020101" pitchFamily="18" charset="-127"/>
              <a:ea typeface="Rix고딕 B" panose="02020603020101020101" pitchFamily="18" charset="-127"/>
            </a:endParaRPr>
          </a:p>
        </p:txBody>
      </p:sp>
      <p:sp>
        <p:nvSpPr>
          <p:cNvPr id="343" name="모서리가 둥근 직사각형 342"/>
          <p:cNvSpPr/>
          <p:nvPr/>
        </p:nvSpPr>
        <p:spPr>
          <a:xfrm rot="16200000">
            <a:off x="-250032" y="3113559"/>
            <a:ext cx="3342159" cy="2055030"/>
          </a:xfrm>
          <a:prstGeom prst="roundRect">
            <a:avLst>
              <a:gd name="adj" fmla="val 0"/>
            </a:avLst>
          </a:prstGeom>
          <a:blipFill dpi="0" rotWithShape="1">
            <a:blip r:embed="rId2" cstate="print">
              <a:alphaModFix amt="25000"/>
            </a:blip>
            <a:srcRect/>
            <a:tile tx="0" ty="0" sx="100000" sy="100000" flip="none" algn="tl"/>
          </a:blipFill>
          <a:ln w="3175">
            <a:gradFill>
              <a:gsLst>
                <a:gs pos="1000">
                  <a:schemeClr val="bg1">
                    <a:lumMod val="50000"/>
                  </a:schemeClr>
                </a:gs>
                <a:gs pos="100000">
                  <a:schemeClr val="accent1">
                    <a:tint val="44500"/>
                    <a:satMod val="160000"/>
                    <a:alpha val="0"/>
                  </a:scheme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457200" algn="ctr" fontAlgn="base" latinLnBrk="0"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SzPct val="100000"/>
            </a:pPr>
            <a:endParaRPr lang="ko-KR" altLang="en-US" sz="1200" spc="-100">
              <a:ln cap="sq">
                <a:solidFill>
                  <a:srgbClr val="735735">
                    <a:alpha val="0"/>
                  </a:srgbClr>
                </a:solidFill>
                <a:miter lim="800000"/>
              </a:ln>
              <a:solidFill>
                <a:srgbClr val="514639"/>
              </a:solidFill>
              <a:latin typeface="Rix고딕 B" panose="02020603020101020101" pitchFamily="18" charset="-127"/>
              <a:ea typeface="Rix고딕 B" panose="02020603020101020101" pitchFamily="18" charset="-127"/>
            </a:endParaRPr>
          </a:p>
        </p:txBody>
      </p:sp>
      <p:sp>
        <p:nvSpPr>
          <p:cNvPr id="344" name="모서리가 둥근 직사각형 343"/>
          <p:cNvSpPr/>
          <p:nvPr/>
        </p:nvSpPr>
        <p:spPr>
          <a:xfrm rot="16200000">
            <a:off x="6050529" y="3125069"/>
            <a:ext cx="3342162" cy="2032003"/>
          </a:xfrm>
          <a:prstGeom prst="roundRect">
            <a:avLst>
              <a:gd name="adj" fmla="val 0"/>
            </a:avLst>
          </a:prstGeom>
          <a:blipFill dpi="0" rotWithShape="1">
            <a:blip r:embed="rId2" cstate="print">
              <a:alphaModFix amt="25000"/>
            </a:blip>
            <a:srcRect/>
            <a:tile tx="0" ty="0" sx="100000" sy="100000" flip="none" algn="tl"/>
          </a:blipFill>
          <a:ln w="3175">
            <a:gradFill>
              <a:gsLst>
                <a:gs pos="1000">
                  <a:schemeClr val="bg1">
                    <a:lumMod val="50000"/>
                  </a:schemeClr>
                </a:gs>
                <a:gs pos="100000">
                  <a:schemeClr val="accent1">
                    <a:tint val="44500"/>
                    <a:satMod val="160000"/>
                    <a:alpha val="0"/>
                  </a:schemeClr>
                </a:gs>
              </a:gsLst>
              <a:lin ang="81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457200" algn="ctr" fontAlgn="base" latinLnBrk="0"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SzPct val="100000"/>
            </a:pPr>
            <a:endParaRPr lang="ko-KR" altLang="en-US" sz="1200" spc="-100">
              <a:ln cap="sq">
                <a:solidFill>
                  <a:srgbClr val="735735">
                    <a:alpha val="0"/>
                  </a:srgbClr>
                </a:solidFill>
                <a:miter lim="800000"/>
              </a:ln>
              <a:solidFill>
                <a:srgbClr val="514639"/>
              </a:solidFill>
              <a:latin typeface="Rix고딕 B" panose="02020603020101020101" pitchFamily="18" charset="-127"/>
              <a:ea typeface="Rix고딕 B" panose="02020603020101020101" pitchFamily="18" charset="-127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2472720" y="1752657"/>
            <a:ext cx="4220688" cy="40497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3175" cap="sq">
            <a:solidFill>
              <a:srgbClr val="105FD2"/>
            </a:solidFill>
            <a:miter lim="800000"/>
          </a:ln>
          <a:effectLst>
            <a:innerShdw dist="12700" dir="16200000">
              <a:schemeClr val="bg1">
                <a:alpha val="2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0"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indent="-457200" algn="ctr" fontAlgn="base" latinLnBrk="0">
              <a:spcBef>
                <a:spcPct val="0"/>
              </a:spcBef>
            </a:pPr>
            <a:r>
              <a:rPr lang="ko-KR" altLang="en-US" sz="2000" b="1" spc="-150" dirty="0" smtClean="0">
                <a:ln cap="sq">
                  <a:solidFill>
                    <a:schemeClr val="accent1">
                      <a:shade val="50000"/>
                      <a:alpha val="0"/>
                    </a:schemeClr>
                  </a:solidFill>
                  <a:miter lim="800000"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지능화 혁신 프로젝트 추진</a:t>
            </a:r>
            <a:endParaRPr lang="en-US" altLang="ko-KR" sz="2000" b="1" spc="-150" dirty="0">
              <a:ln cap="sq">
                <a:solidFill>
                  <a:schemeClr val="accent1">
                    <a:shade val="50000"/>
                    <a:alpha val="0"/>
                  </a:schemeClr>
                </a:solidFill>
                <a:miter lim="800000"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35" name="모서리가 둥근 직사각형 134"/>
          <p:cNvSpPr/>
          <p:nvPr/>
        </p:nvSpPr>
        <p:spPr>
          <a:xfrm>
            <a:off x="2468324" y="2163329"/>
            <a:ext cx="4227115" cy="364882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5400" dist="38100" dir="5400000" algn="t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44" name="직사각형 143"/>
          <p:cNvSpPr/>
          <p:nvPr/>
        </p:nvSpPr>
        <p:spPr>
          <a:xfrm>
            <a:off x="6705601" y="2063457"/>
            <a:ext cx="2040743" cy="404976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175" cap="sq">
            <a:solidFill>
              <a:srgbClr val="0446A8"/>
            </a:solidFill>
            <a:miter lim="800000"/>
          </a:ln>
          <a:effectLst>
            <a:innerShdw dist="12700" dir="16200000">
              <a:schemeClr val="bg1">
                <a:alpha val="2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0"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indent="-457200" algn="ctr" fontAlgn="base" latinLnBrk="0">
              <a:spcBef>
                <a:spcPct val="0"/>
              </a:spcBef>
            </a:pPr>
            <a:r>
              <a:rPr lang="ko-KR" altLang="en-US" b="1" spc="-150" dirty="0">
                <a:ln cap="sq">
                  <a:solidFill>
                    <a:schemeClr val="accent1">
                      <a:shade val="50000"/>
                      <a:alpha val="0"/>
                    </a:schemeClr>
                  </a:solidFill>
                  <a:miter lim="800000"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미래사회 변화 대응</a:t>
            </a:r>
          </a:p>
        </p:txBody>
      </p:sp>
      <p:grpSp>
        <p:nvGrpSpPr>
          <p:cNvPr id="7" name="그룹 6"/>
          <p:cNvGrpSpPr/>
          <p:nvPr/>
        </p:nvGrpSpPr>
        <p:grpSpPr>
          <a:xfrm>
            <a:off x="2322678" y="2152305"/>
            <a:ext cx="4522891" cy="3659848"/>
            <a:chOff x="2322678" y="2152305"/>
            <a:chExt cx="4522891" cy="4805088"/>
          </a:xfrm>
        </p:grpSpPr>
        <p:pic>
          <p:nvPicPr>
            <p:cNvPr id="12" name="Picture 3" descr="C:\Users\지서니\Desktop\PNG\#1 copy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-4030" y="4479013"/>
              <a:ext cx="4805087" cy="1516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3" descr="C:\Users\지서니\Desktop\PNG\#1 copy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6200000" flipH="1">
              <a:off x="4367190" y="4479014"/>
              <a:ext cx="4805087" cy="1516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2" name="직각 삼각형 111"/>
          <p:cNvSpPr/>
          <p:nvPr/>
        </p:nvSpPr>
        <p:spPr>
          <a:xfrm flipH="1">
            <a:off x="2279278" y="1752656"/>
            <a:ext cx="195071" cy="311729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5" name="직각 삼각형 144"/>
          <p:cNvSpPr/>
          <p:nvPr/>
        </p:nvSpPr>
        <p:spPr>
          <a:xfrm>
            <a:off x="6697978" y="1752656"/>
            <a:ext cx="195071" cy="311729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9" name="직사각형 138"/>
          <p:cNvSpPr/>
          <p:nvPr/>
        </p:nvSpPr>
        <p:spPr>
          <a:xfrm>
            <a:off x="393532" y="2063457"/>
            <a:ext cx="2055031" cy="404976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3175" cap="sq">
            <a:solidFill>
              <a:srgbClr val="536175"/>
            </a:solidFill>
            <a:miter lim="800000"/>
          </a:ln>
          <a:effectLst>
            <a:innerShdw dist="12700" dir="16200000">
              <a:schemeClr val="bg1">
                <a:alpha val="2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0"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indent="-457200" algn="ctr" fontAlgn="base" latinLnBrk="0">
              <a:spcBef>
                <a:spcPct val="0"/>
              </a:spcBef>
            </a:pPr>
            <a:r>
              <a:rPr lang="ko-KR" altLang="en-US" b="1" spc="-150" dirty="0">
                <a:ln cap="sq">
                  <a:solidFill>
                    <a:schemeClr val="accent1">
                      <a:shade val="50000"/>
                      <a:alpha val="0"/>
                    </a:schemeClr>
                  </a:solidFill>
                  <a:miter lim="800000"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성장동력 기술력 확보</a:t>
            </a:r>
          </a:p>
        </p:txBody>
      </p:sp>
      <p:grpSp>
        <p:nvGrpSpPr>
          <p:cNvPr id="379" name="그룹 378"/>
          <p:cNvGrpSpPr/>
          <p:nvPr/>
        </p:nvGrpSpPr>
        <p:grpSpPr>
          <a:xfrm>
            <a:off x="2579966" y="2488147"/>
            <a:ext cx="3858933" cy="2999188"/>
            <a:chOff x="2503501" y="2094622"/>
            <a:chExt cx="4009975" cy="3116579"/>
          </a:xfrm>
        </p:grpSpPr>
        <p:sp>
          <p:nvSpPr>
            <p:cNvPr id="54" name="현 53"/>
            <p:cNvSpPr/>
            <p:nvPr/>
          </p:nvSpPr>
          <p:spPr>
            <a:xfrm>
              <a:off x="3572259" y="2633262"/>
              <a:ext cx="2039297" cy="2039296"/>
            </a:xfrm>
            <a:prstGeom prst="chord">
              <a:avLst>
                <a:gd name="adj1" fmla="val 5548273"/>
                <a:gd name="adj2" fmla="val 16036947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78" name="그룹 377"/>
            <p:cNvGrpSpPr/>
            <p:nvPr/>
          </p:nvGrpSpPr>
          <p:grpSpPr>
            <a:xfrm>
              <a:off x="2503501" y="2094622"/>
              <a:ext cx="4009975" cy="3116579"/>
              <a:chOff x="2503501" y="2094622"/>
              <a:chExt cx="4009975" cy="3116579"/>
            </a:xfrm>
          </p:grpSpPr>
          <p:sp>
            <p:nvSpPr>
              <p:cNvPr id="53" name="타원 52"/>
              <p:cNvSpPr/>
              <p:nvPr/>
            </p:nvSpPr>
            <p:spPr>
              <a:xfrm>
                <a:off x="3016814" y="2094622"/>
                <a:ext cx="3116585" cy="3116579"/>
              </a:xfrm>
              <a:prstGeom prst="ellipse">
                <a:avLst/>
              </a:prstGeom>
              <a:noFill/>
              <a:ln w="269875" cap="sq" cmpd="sng">
                <a:solidFill>
                  <a:schemeClr val="bg1">
                    <a:lumMod val="50000"/>
                    <a:alpha val="18000"/>
                  </a:schemeClr>
                </a:solidFill>
                <a:prstDash val="solid"/>
                <a:beve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5" name="현 54"/>
              <p:cNvSpPr/>
              <p:nvPr/>
            </p:nvSpPr>
            <p:spPr>
              <a:xfrm flipH="1">
                <a:off x="3544728" y="2633262"/>
                <a:ext cx="2039297" cy="2039296"/>
              </a:xfrm>
              <a:prstGeom prst="chord">
                <a:avLst>
                  <a:gd name="adj1" fmla="val 5548273"/>
                  <a:gd name="adj2" fmla="val 16036947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4658073" y="3468163"/>
                <a:ext cx="764910" cy="54369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indent="-457200" algn="ctr" fontAlgn="base" latinLnBrk="0">
                  <a:spcBef>
                    <a:spcPct val="0"/>
                  </a:spcBef>
                </a:pPr>
                <a:r>
                  <a:rPr lang="ko-KR" altLang="en-US" sz="1400" b="1" spc="-150" dirty="0">
                    <a:ln cap="sq"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  <a:miter lim="800000"/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40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사회문제</a:t>
                </a:r>
              </a:p>
              <a:p>
                <a:pPr indent="-457200" algn="ctr" fontAlgn="base" latinLnBrk="0">
                  <a:spcBef>
                    <a:spcPct val="0"/>
                  </a:spcBef>
                </a:pPr>
                <a:r>
                  <a:rPr lang="ko-KR" altLang="en-US" sz="1400" b="1" spc="-150" dirty="0" smtClean="0">
                    <a:ln cap="sq"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  <a:miter lim="800000"/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40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해결</a:t>
                </a:r>
                <a:endParaRPr lang="ko-KR" altLang="en-US" sz="1400" b="1" spc="-150" dirty="0">
                  <a:ln cap="sq">
                    <a:solidFill>
                      <a:schemeClr val="accent1">
                        <a:shade val="50000"/>
                        <a:alpha val="0"/>
                      </a:schemeClr>
                    </a:solidFill>
                    <a:miter lim="800000"/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40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3834021" y="3468163"/>
                <a:ext cx="478402" cy="54369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indent="-457200" algn="ctr" fontAlgn="base" latinLnBrk="0">
                  <a:spcBef>
                    <a:spcPct val="0"/>
                  </a:spcBef>
                </a:pPr>
                <a:r>
                  <a:rPr lang="ko-KR" altLang="en-US" sz="1400" b="1" spc="-150" dirty="0" smtClean="0">
                    <a:ln cap="sq"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  <a:miter lim="800000"/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40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산업</a:t>
                </a:r>
                <a:endParaRPr lang="en-US" altLang="ko-KR" sz="1400" b="1" spc="-150" dirty="0" smtClean="0">
                  <a:ln cap="sq">
                    <a:solidFill>
                      <a:schemeClr val="accent1">
                        <a:shade val="50000"/>
                        <a:alpha val="0"/>
                      </a:schemeClr>
                    </a:solidFill>
                    <a:miter lim="800000"/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40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indent="-457200" algn="ctr" fontAlgn="base" latinLnBrk="0">
                  <a:spcBef>
                    <a:spcPct val="0"/>
                  </a:spcBef>
                </a:pPr>
                <a:r>
                  <a:rPr lang="ko-KR" altLang="en-US" sz="1400" b="1" spc="-150" dirty="0" smtClean="0">
                    <a:ln cap="sq"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  <a:miter lim="800000"/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40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혁신</a:t>
                </a:r>
                <a:endParaRPr lang="ko-KR" altLang="en-US" sz="1400" b="1" spc="-150" dirty="0">
                  <a:ln cap="sq">
                    <a:solidFill>
                      <a:schemeClr val="accent1">
                        <a:shade val="50000"/>
                        <a:alpha val="0"/>
                      </a:schemeClr>
                    </a:solidFill>
                    <a:miter lim="800000"/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40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grpSp>
            <p:nvGrpSpPr>
              <p:cNvPr id="155" name="그룹 154"/>
              <p:cNvGrpSpPr/>
              <p:nvPr/>
            </p:nvGrpSpPr>
            <p:grpSpPr>
              <a:xfrm>
                <a:off x="3412447" y="2317688"/>
                <a:ext cx="859868" cy="416763"/>
                <a:chOff x="1517303" y="1859680"/>
                <a:chExt cx="803907" cy="389639"/>
              </a:xfrm>
            </p:grpSpPr>
            <p:grpSp>
              <p:nvGrpSpPr>
                <p:cNvPr id="195" name="그룹 194"/>
                <p:cNvGrpSpPr/>
                <p:nvPr/>
              </p:nvGrpSpPr>
              <p:grpSpPr>
                <a:xfrm>
                  <a:off x="1517303" y="1859680"/>
                  <a:ext cx="803907" cy="389639"/>
                  <a:chOff x="3404437" y="2496694"/>
                  <a:chExt cx="875733" cy="424452"/>
                </a:xfrm>
              </p:grpSpPr>
              <p:sp>
                <p:nvSpPr>
                  <p:cNvPr id="197" name="타원 196"/>
                  <p:cNvSpPr/>
                  <p:nvPr/>
                </p:nvSpPr>
                <p:spPr>
                  <a:xfrm>
                    <a:off x="3855718" y="2496694"/>
                    <a:ext cx="424452" cy="424452"/>
                  </a:xfrm>
                  <a:prstGeom prst="ellipse">
                    <a:avLst/>
                  </a:prstGeom>
                  <a:solidFill>
                    <a:srgbClr val="00B0F0"/>
                  </a:solidFill>
                  <a:ln w="3492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98" name="직사각형 197"/>
                  <p:cNvSpPr/>
                  <p:nvPr/>
                </p:nvSpPr>
                <p:spPr>
                  <a:xfrm>
                    <a:off x="3404437" y="2559962"/>
                    <a:ext cx="489775" cy="3134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r>
                      <a:rPr lang="ko-KR" altLang="en-US" sz="1400" spc="-70" dirty="0" smtClean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  <a:t>의료</a:t>
                    </a:r>
                    <a:endParaRPr lang="ko-KR" altLang="en-US" sz="1400" spc="-70" dirty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endParaRPr>
                  </a:p>
                </p:txBody>
              </p:sp>
            </p:grpSp>
            <p:pic>
              <p:nvPicPr>
                <p:cNvPr id="196" name="그림 195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2017867" y="1937324"/>
                  <a:ext cx="222361" cy="222361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156" name="그룹 155"/>
              <p:cNvGrpSpPr/>
              <p:nvPr/>
            </p:nvGrpSpPr>
            <p:grpSpPr>
              <a:xfrm>
                <a:off x="2883084" y="2689283"/>
                <a:ext cx="859872" cy="416763"/>
                <a:chOff x="1517303" y="2291728"/>
                <a:chExt cx="803909" cy="389639"/>
              </a:xfrm>
            </p:grpSpPr>
            <p:sp>
              <p:nvSpPr>
                <p:cNvPr id="192" name="타원 191"/>
                <p:cNvSpPr/>
                <p:nvPr/>
              </p:nvSpPr>
              <p:spPr>
                <a:xfrm>
                  <a:off x="1931573" y="2291728"/>
                  <a:ext cx="389639" cy="389639"/>
                </a:xfrm>
                <a:prstGeom prst="ellipse">
                  <a:avLst/>
                </a:prstGeom>
                <a:solidFill>
                  <a:srgbClr val="00B0F0"/>
                </a:solidFill>
                <a:ln w="349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3" name="직사각형 192"/>
                <p:cNvSpPr/>
                <p:nvPr/>
              </p:nvSpPr>
              <p:spPr>
                <a:xfrm>
                  <a:off x="1517303" y="2349807"/>
                  <a:ext cx="449604" cy="28774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ko-KR" altLang="en-US" sz="1400" spc="-70" dirty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제조</a:t>
                  </a:r>
                </a:p>
              </p:txBody>
            </p:sp>
            <p:pic>
              <p:nvPicPr>
                <p:cNvPr id="194" name="그림 193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016853" y="2369372"/>
                  <a:ext cx="222361" cy="222361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334" name="그룹 333"/>
              <p:cNvGrpSpPr/>
              <p:nvPr/>
            </p:nvGrpSpPr>
            <p:grpSpPr>
              <a:xfrm>
                <a:off x="2563930" y="3205726"/>
                <a:ext cx="1006646" cy="416763"/>
                <a:chOff x="2563930" y="3241937"/>
                <a:chExt cx="1006646" cy="416763"/>
              </a:xfrm>
            </p:grpSpPr>
            <p:sp>
              <p:nvSpPr>
                <p:cNvPr id="157" name="타원 156"/>
                <p:cNvSpPr/>
                <p:nvPr/>
              </p:nvSpPr>
              <p:spPr>
                <a:xfrm>
                  <a:off x="3153813" y="3241937"/>
                  <a:ext cx="416763" cy="416763"/>
                </a:xfrm>
                <a:prstGeom prst="ellipse">
                  <a:avLst/>
                </a:prstGeom>
                <a:solidFill>
                  <a:srgbClr val="00B0F0"/>
                </a:solidFill>
                <a:ln w="349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8" name="직사각형 157"/>
                <p:cNvSpPr/>
                <p:nvPr/>
              </p:nvSpPr>
              <p:spPr>
                <a:xfrm>
                  <a:off x="2563930" y="3304059"/>
                  <a:ext cx="629018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ko-KR" altLang="en-US" sz="1400" spc="-70" dirty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이동체</a:t>
                  </a:r>
                </a:p>
              </p:txBody>
            </p:sp>
            <p:pic>
              <p:nvPicPr>
                <p:cNvPr id="159" name="그림 158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236773" y="3340706"/>
                  <a:ext cx="237840" cy="237840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335" name="그룹 334"/>
              <p:cNvGrpSpPr/>
              <p:nvPr/>
            </p:nvGrpSpPr>
            <p:grpSpPr>
              <a:xfrm>
                <a:off x="2563930" y="3722168"/>
                <a:ext cx="1006646" cy="416763"/>
                <a:chOff x="2563930" y="3704061"/>
                <a:chExt cx="1006646" cy="416763"/>
              </a:xfrm>
            </p:grpSpPr>
            <p:sp>
              <p:nvSpPr>
                <p:cNvPr id="160" name="타원 159"/>
                <p:cNvSpPr/>
                <p:nvPr/>
              </p:nvSpPr>
              <p:spPr>
                <a:xfrm>
                  <a:off x="3153813" y="3704061"/>
                  <a:ext cx="416763" cy="416763"/>
                </a:xfrm>
                <a:prstGeom prst="ellipse">
                  <a:avLst/>
                </a:prstGeom>
                <a:solidFill>
                  <a:srgbClr val="00B0F0"/>
                </a:solidFill>
                <a:ln w="349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1" name="직사각형 160"/>
                <p:cNvSpPr/>
                <p:nvPr/>
              </p:nvSpPr>
              <p:spPr>
                <a:xfrm>
                  <a:off x="2563930" y="3756402"/>
                  <a:ext cx="629018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ko-KR" altLang="en-US" sz="1400" spc="-70" dirty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에너지</a:t>
                  </a:r>
                </a:p>
              </p:txBody>
            </p:sp>
            <p:pic>
              <p:nvPicPr>
                <p:cNvPr id="162" name="그림 161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236771" y="3796296"/>
                  <a:ext cx="237840" cy="237840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163" name="그룹 162"/>
              <p:cNvGrpSpPr/>
              <p:nvPr/>
            </p:nvGrpSpPr>
            <p:grpSpPr>
              <a:xfrm>
                <a:off x="2503501" y="4221232"/>
                <a:ext cx="1239450" cy="416763"/>
                <a:chOff x="1162424" y="3597016"/>
                <a:chExt cx="1158783" cy="389639"/>
              </a:xfrm>
            </p:grpSpPr>
            <p:sp>
              <p:nvSpPr>
                <p:cNvPr id="189" name="타원 188"/>
                <p:cNvSpPr/>
                <p:nvPr/>
              </p:nvSpPr>
              <p:spPr>
                <a:xfrm>
                  <a:off x="1931568" y="3597016"/>
                  <a:ext cx="389639" cy="389639"/>
                </a:xfrm>
                <a:prstGeom prst="ellipse">
                  <a:avLst/>
                </a:prstGeom>
                <a:solidFill>
                  <a:srgbClr val="00B0F0"/>
                </a:solidFill>
                <a:ln w="349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0" name="직사각형 189"/>
                <p:cNvSpPr/>
                <p:nvPr/>
              </p:nvSpPr>
              <p:spPr>
                <a:xfrm>
                  <a:off x="1162424" y="3636809"/>
                  <a:ext cx="820404" cy="29900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ko-KR" altLang="en-US" sz="1400" spc="-70" dirty="0" smtClean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금융</a:t>
                  </a:r>
                  <a:r>
                    <a:rPr lang="en-US" altLang="ko-KR" sz="1400" spc="-100" dirty="0" smtClean="0">
                      <a:ln>
                        <a:solidFill>
                          <a:schemeClr val="tx1">
                            <a:lumMod val="50000"/>
                            <a:lumOff val="50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·</a:t>
                  </a:r>
                  <a:r>
                    <a:rPr lang="ko-KR" altLang="en-US" sz="1400" spc="-70" dirty="0" smtClean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물류</a:t>
                  </a:r>
                  <a:endParaRPr lang="ko-KR" altLang="en-US" sz="1400" spc="-7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endParaRPr>
                </a:p>
              </p:txBody>
            </p:sp>
            <p:pic>
              <p:nvPicPr>
                <p:cNvPr id="191" name="그림 190"/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016288" y="3659880"/>
                  <a:ext cx="222361" cy="222361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336" name="그룹 335"/>
              <p:cNvGrpSpPr/>
              <p:nvPr/>
            </p:nvGrpSpPr>
            <p:grpSpPr>
              <a:xfrm>
                <a:off x="3083053" y="4638091"/>
                <a:ext cx="1189261" cy="416763"/>
                <a:chOff x="3083053" y="4638090"/>
                <a:chExt cx="1189261" cy="416763"/>
              </a:xfrm>
            </p:grpSpPr>
            <p:sp>
              <p:nvSpPr>
                <p:cNvPr id="164" name="타원 163"/>
                <p:cNvSpPr/>
                <p:nvPr/>
              </p:nvSpPr>
              <p:spPr>
                <a:xfrm>
                  <a:off x="3855551" y="4638090"/>
                  <a:ext cx="416763" cy="416763"/>
                </a:xfrm>
                <a:prstGeom prst="ellipse">
                  <a:avLst/>
                </a:prstGeom>
                <a:solidFill>
                  <a:srgbClr val="00B0F0"/>
                </a:solidFill>
                <a:ln w="349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5" name="직사각형 164"/>
                <p:cNvSpPr/>
                <p:nvPr/>
              </p:nvSpPr>
              <p:spPr>
                <a:xfrm>
                  <a:off x="3083053" y="4680653"/>
                  <a:ext cx="777136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ko-KR" altLang="en-US" sz="1400" spc="-70" dirty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농수산업</a:t>
                  </a:r>
                </a:p>
              </p:txBody>
            </p:sp>
            <p:pic>
              <p:nvPicPr>
                <p:cNvPr id="178" name="Picture 2" descr="C:\Users\Administrator\Desktop\marijuana-plantation.png"/>
                <p:cNvPicPr>
                  <a:picLocks noChangeAspect="1" noChangeArrowheads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3874" y="4736412"/>
                  <a:ext cx="220118" cy="22011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61" name="그룹 260"/>
              <p:cNvGrpSpPr/>
              <p:nvPr/>
            </p:nvGrpSpPr>
            <p:grpSpPr>
              <a:xfrm>
                <a:off x="5436909" y="4221232"/>
                <a:ext cx="882716" cy="416763"/>
                <a:chOff x="6833981" y="3597016"/>
                <a:chExt cx="825266" cy="389639"/>
              </a:xfrm>
            </p:grpSpPr>
            <p:sp>
              <p:nvSpPr>
                <p:cNvPr id="280" name="타원 279"/>
                <p:cNvSpPr/>
                <p:nvPr/>
              </p:nvSpPr>
              <p:spPr>
                <a:xfrm flipH="1">
                  <a:off x="6833981" y="3597016"/>
                  <a:ext cx="389639" cy="389639"/>
                </a:xfrm>
                <a:prstGeom prst="ellipse">
                  <a:avLst/>
                </a:prstGeom>
                <a:solidFill>
                  <a:srgbClr val="0070C0"/>
                </a:solidFill>
                <a:ln w="349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81" name="직사각형 280"/>
                <p:cNvSpPr/>
                <p:nvPr/>
              </p:nvSpPr>
              <p:spPr>
                <a:xfrm flipH="1">
                  <a:off x="7209644" y="3636809"/>
                  <a:ext cx="449603" cy="28774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ko-KR" altLang="en-US" sz="1400" spc="-70" dirty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안전</a:t>
                  </a:r>
                </a:p>
              </p:txBody>
            </p:sp>
            <p:pic>
              <p:nvPicPr>
                <p:cNvPr id="282" name="그림 281"/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920832" y="3672456"/>
                  <a:ext cx="222361" cy="222361"/>
                </a:xfrm>
                <a:prstGeom prst="rect">
                  <a:avLst/>
                </a:prstGeom>
              </p:spPr>
            </p:pic>
          </p:grpSp>
          <p:grpSp>
            <p:nvGrpSpPr>
              <p:cNvPr id="266" name="그룹 265"/>
              <p:cNvGrpSpPr/>
              <p:nvPr/>
            </p:nvGrpSpPr>
            <p:grpSpPr>
              <a:xfrm>
                <a:off x="5436903" y="2689283"/>
                <a:ext cx="880965" cy="416763"/>
                <a:chOff x="6833976" y="2291728"/>
                <a:chExt cx="823629" cy="389639"/>
              </a:xfrm>
            </p:grpSpPr>
            <p:sp>
              <p:nvSpPr>
                <p:cNvPr id="277" name="타원 276"/>
                <p:cNvSpPr/>
                <p:nvPr/>
              </p:nvSpPr>
              <p:spPr>
                <a:xfrm flipH="1">
                  <a:off x="6833976" y="2291728"/>
                  <a:ext cx="389639" cy="389639"/>
                </a:xfrm>
                <a:prstGeom prst="ellipse">
                  <a:avLst/>
                </a:prstGeom>
                <a:solidFill>
                  <a:srgbClr val="0070C0"/>
                </a:solidFill>
                <a:ln w="349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78" name="직사각형 277"/>
                <p:cNvSpPr/>
                <p:nvPr/>
              </p:nvSpPr>
              <p:spPr>
                <a:xfrm flipH="1">
                  <a:off x="7208002" y="2349807"/>
                  <a:ext cx="449603" cy="28774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ko-KR" altLang="en-US" sz="1400" spc="-70" dirty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교통</a:t>
                  </a:r>
                </a:p>
              </p:txBody>
            </p:sp>
            <p:pic>
              <p:nvPicPr>
                <p:cNvPr id="279" name="그림 278"/>
                <p:cNvPicPr>
                  <a:picLocks noChangeAspect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920832" y="2358024"/>
                  <a:ext cx="222361" cy="222361"/>
                </a:xfrm>
                <a:prstGeom prst="rect">
                  <a:avLst/>
                </a:prstGeom>
              </p:spPr>
            </p:pic>
          </p:grpSp>
          <p:grpSp>
            <p:nvGrpSpPr>
              <p:cNvPr id="269" name="그룹 268"/>
              <p:cNvGrpSpPr/>
              <p:nvPr/>
            </p:nvGrpSpPr>
            <p:grpSpPr>
              <a:xfrm>
                <a:off x="4927088" y="2317688"/>
                <a:ext cx="880964" cy="416763"/>
                <a:chOff x="6833977" y="1859680"/>
                <a:chExt cx="823628" cy="389639"/>
              </a:xfrm>
            </p:grpSpPr>
            <p:grpSp>
              <p:nvGrpSpPr>
                <p:cNvPr id="273" name="그룹 272"/>
                <p:cNvGrpSpPr/>
                <p:nvPr/>
              </p:nvGrpSpPr>
              <p:grpSpPr>
                <a:xfrm flipH="1">
                  <a:off x="6833977" y="1859680"/>
                  <a:ext cx="823628" cy="389639"/>
                  <a:chOff x="3382954" y="2496694"/>
                  <a:chExt cx="897216" cy="424452"/>
                </a:xfrm>
              </p:grpSpPr>
              <p:sp>
                <p:nvSpPr>
                  <p:cNvPr id="275" name="타원 274"/>
                  <p:cNvSpPr/>
                  <p:nvPr/>
                </p:nvSpPr>
                <p:spPr>
                  <a:xfrm>
                    <a:off x="3855718" y="2496694"/>
                    <a:ext cx="424452" cy="424452"/>
                  </a:xfrm>
                  <a:prstGeom prst="ellipse">
                    <a:avLst/>
                  </a:prstGeom>
                  <a:solidFill>
                    <a:srgbClr val="0070C0"/>
                  </a:solidFill>
                  <a:ln w="3492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/>
                  </a:p>
                </p:txBody>
              </p:sp>
              <p:sp>
                <p:nvSpPr>
                  <p:cNvPr id="276" name="직사각형 275"/>
                  <p:cNvSpPr/>
                  <p:nvPr/>
                </p:nvSpPr>
                <p:spPr>
                  <a:xfrm>
                    <a:off x="3382954" y="2559962"/>
                    <a:ext cx="489773" cy="3134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r>
                      <a:rPr lang="ko-KR" altLang="en-US" sz="1400" spc="-7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  <a:t>시티</a:t>
                    </a:r>
                  </a:p>
                </p:txBody>
              </p:sp>
            </p:grpSp>
            <p:pic>
              <p:nvPicPr>
                <p:cNvPr id="274" name="그림 273"/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933145" y="1947671"/>
                  <a:ext cx="192025" cy="192025"/>
                </a:xfrm>
                <a:prstGeom prst="rect">
                  <a:avLst/>
                </a:prstGeom>
              </p:spPr>
            </p:pic>
          </p:grpSp>
          <p:grpSp>
            <p:nvGrpSpPr>
              <p:cNvPr id="337" name="그룹 336"/>
              <p:cNvGrpSpPr/>
              <p:nvPr/>
            </p:nvGrpSpPr>
            <p:grpSpPr>
              <a:xfrm>
                <a:off x="4927088" y="4638091"/>
                <a:ext cx="882715" cy="416763"/>
                <a:chOff x="4872770" y="4638091"/>
                <a:chExt cx="882715" cy="416763"/>
              </a:xfrm>
            </p:grpSpPr>
            <p:sp>
              <p:nvSpPr>
                <p:cNvPr id="267" name="타원 266"/>
                <p:cNvSpPr/>
                <p:nvPr/>
              </p:nvSpPr>
              <p:spPr>
                <a:xfrm flipH="1">
                  <a:off x="4872770" y="4638091"/>
                  <a:ext cx="416763" cy="416763"/>
                </a:xfrm>
                <a:prstGeom prst="ellipse">
                  <a:avLst/>
                </a:prstGeom>
                <a:solidFill>
                  <a:srgbClr val="0070C0"/>
                </a:solidFill>
                <a:ln w="349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68" name="직사각형 267"/>
                <p:cNvSpPr/>
                <p:nvPr/>
              </p:nvSpPr>
              <p:spPr>
                <a:xfrm flipH="1">
                  <a:off x="5274584" y="4680654"/>
                  <a:ext cx="480901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ko-KR" altLang="en-US" sz="1400" spc="-70" dirty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국방</a:t>
                  </a:r>
                </a:p>
              </p:txBody>
            </p:sp>
            <p:pic>
              <p:nvPicPr>
                <p:cNvPr id="270" name="Picture 5" descr="C:\Users\Administrator\Desktop\male-holding-armalite-gun.png"/>
                <p:cNvPicPr>
                  <a:picLocks noChangeAspect="1" noChangeArrowheads="1"/>
                </p:cNvPicPr>
                <p:nvPr/>
              </p:nvPicPr>
              <p:blipFill>
                <a:blip r:embed="rId16" cstate="print">
                  <a:biLevel thresh="2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2052" y="4717373"/>
                  <a:ext cx="258198" cy="25819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338" name="그룹 337"/>
              <p:cNvGrpSpPr/>
              <p:nvPr/>
            </p:nvGrpSpPr>
            <p:grpSpPr>
              <a:xfrm>
                <a:off x="5632511" y="3722168"/>
                <a:ext cx="880965" cy="416763"/>
                <a:chOff x="5578193" y="3704062"/>
                <a:chExt cx="880965" cy="416763"/>
              </a:xfrm>
            </p:grpSpPr>
            <p:sp>
              <p:nvSpPr>
                <p:cNvPr id="264" name="타원 263"/>
                <p:cNvSpPr/>
                <p:nvPr/>
              </p:nvSpPr>
              <p:spPr>
                <a:xfrm flipH="1">
                  <a:off x="5578193" y="3704062"/>
                  <a:ext cx="416763" cy="416763"/>
                </a:xfrm>
                <a:prstGeom prst="ellipse">
                  <a:avLst/>
                </a:prstGeom>
                <a:solidFill>
                  <a:srgbClr val="0070C0"/>
                </a:solidFill>
                <a:ln w="349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65" name="직사각형 264"/>
                <p:cNvSpPr/>
                <p:nvPr/>
              </p:nvSpPr>
              <p:spPr>
                <a:xfrm flipH="1">
                  <a:off x="5978257" y="3756403"/>
                  <a:ext cx="480901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ko-KR" altLang="en-US" sz="1400" spc="-70" dirty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환경</a:t>
                  </a:r>
                </a:p>
              </p:txBody>
            </p:sp>
            <p:pic>
              <p:nvPicPr>
                <p:cNvPr id="271" name="Picture 27" descr="C:\Users\Administrator\Desktop\leaf.png"/>
                <p:cNvPicPr>
                  <a:picLocks noChangeAspect="1" noChangeArrowheads="1"/>
                </p:cNvPicPr>
                <p:nvPr/>
              </p:nvPicPr>
              <p:blipFill>
                <a:blip r:embed="rId17" cstate="print">
                  <a:biLevel thresh="2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53479" y="3779348"/>
                  <a:ext cx="266190" cy="26619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339" name="그룹 338"/>
              <p:cNvGrpSpPr/>
              <p:nvPr/>
            </p:nvGrpSpPr>
            <p:grpSpPr>
              <a:xfrm>
                <a:off x="5632511" y="3205726"/>
                <a:ext cx="880965" cy="416763"/>
                <a:chOff x="5578193" y="3241938"/>
                <a:chExt cx="880965" cy="416763"/>
              </a:xfrm>
            </p:grpSpPr>
            <p:sp>
              <p:nvSpPr>
                <p:cNvPr id="262" name="타원 261"/>
                <p:cNvSpPr/>
                <p:nvPr/>
              </p:nvSpPr>
              <p:spPr>
                <a:xfrm flipH="1">
                  <a:off x="5578193" y="3241938"/>
                  <a:ext cx="416763" cy="416763"/>
                </a:xfrm>
                <a:prstGeom prst="ellipse">
                  <a:avLst/>
                </a:prstGeom>
                <a:solidFill>
                  <a:srgbClr val="0070C0"/>
                </a:solidFill>
                <a:ln w="349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63" name="직사각형 262"/>
                <p:cNvSpPr/>
                <p:nvPr/>
              </p:nvSpPr>
              <p:spPr>
                <a:xfrm flipH="1">
                  <a:off x="5978257" y="3304060"/>
                  <a:ext cx="480901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ko-KR" altLang="en-US" sz="1400" spc="-70" dirty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복지</a:t>
                  </a:r>
                </a:p>
              </p:txBody>
            </p:sp>
            <p:pic>
              <p:nvPicPr>
                <p:cNvPr id="272" name="Picture 4" descr="C:\Users\Administrator\Desktop\old-couple.png"/>
                <p:cNvPicPr>
                  <a:picLocks noChangeAspect="1" noChangeArrowheads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53658" y="3317402"/>
                  <a:ext cx="265834" cy="26583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grpSp>
        <p:nvGrpSpPr>
          <p:cNvPr id="10" name="그룹 9"/>
          <p:cNvGrpSpPr/>
          <p:nvPr/>
        </p:nvGrpSpPr>
        <p:grpSpPr>
          <a:xfrm>
            <a:off x="575556" y="324821"/>
            <a:ext cx="7992888" cy="980515"/>
            <a:chOff x="575556" y="372418"/>
            <a:chExt cx="7992888" cy="980515"/>
          </a:xfrm>
        </p:grpSpPr>
        <p:sp>
          <p:nvSpPr>
            <p:cNvPr id="122" name="TextBox 121"/>
            <p:cNvSpPr txBox="1"/>
            <p:nvPr/>
          </p:nvSpPr>
          <p:spPr>
            <a:xfrm>
              <a:off x="2756444" y="372418"/>
              <a:ext cx="363112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sz="20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[ </a:t>
              </a:r>
              <a:r>
                <a:rPr lang="ko-KR" altLang="en-US" sz="20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모두가 참여하고 모두가 누리는 </a:t>
              </a:r>
              <a:r>
                <a:rPr lang="en-US" altLang="ko-KR" sz="20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]</a:t>
              </a:r>
              <a:endParaRPr lang="en-US" altLang="ko-KR" sz="20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2136879" y="709752"/>
              <a:ext cx="4870244" cy="55399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ko-KR" altLang="en-US" sz="30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2060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사람 중심의 </a:t>
              </a:r>
              <a:r>
                <a:rPr lang="en-US" altLang="ko-KR" sz="30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2060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4</a:t>
              </a:r>
              <a:r>
                <a:rPr lang="ko-KR" altLang="en-US" sz="30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2060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차 산업혁명 구현</a:t>
              </a:r>
            </a:p>
          </p:txBody>
        </p:sp>
        <p:grpSp>
          <p:nvGrpSpPr>
            <p:cNvPr id="177" name="그룹 176"/>
            <p:cNvGrpSpPr/>
            <p:nvPr/>
          </p:nvGrpSpPr>
          <p:grpSpPr>
            <a:xfrm>
              <a:off x="575556" y="1307214"/>
              <a:ext cx="7992888" cy="45719"/>
              <a:chOff x="575556" y="2564904"/>
              <a:chExt cx="7992888" cy="45719"/>
            </a:xfrm>
          </p:grpSpPr>
          <p:cxnSp>
            <p:nvCxnSpPr>
              <p:cNvPr id="179" name="직선 연결선 178"/>
              <p:cNvCxnSpPr/>
              <p:nvPr/>
            </p:nvCxnSpPr>
            <p:spPr>
              <a:xfrm>
                <a:off x="575556" y="2564904"/>
                <a:ext cx="7992888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68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0" name="직사각형 179"/>
              <p:cNvSpPr/>
              <p:nvPr/>
            </p:nvSpPr>
            <p:spPr>
              <a:xfrm>
                <a:off x="2951820" y="2564904"/>
                <a:ext cx="3240360" cy="45719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172" name="그룹 171"/>
          <p:cNvGrpSpPr/>
          <p:nvPr/>
        </p:nvGrpSpPr>
        <p:grpSpPr>
          <a:xfrm>
            <a:off x="4395217" y="203057"/>
            <a:ext cx="353566" cy="90424"/>
            <a:chOff x="4218434" y="1340768"/>
            <a:chExt cx="563116" cy="144016"/>
          </a:xfrm>
        </p:grpSpPr>
        <p:sp>
          <p:nvSpPr>
            <p:cNvPr id="173" name="타원 172"/>
            <p:cNvSpPr/>
            <p:nvPr/>
          </p:nvSpPr>
          <p:spPr>
            <a:xfrm>
              <a:off x="4427984" y="1340768"/>
              <a:ext cx="144016" cy="144016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4" name="타원 173"/>
            <p:cNvSpPr/>
            <p:nvPr/>
          </p:nvSpPr>
          <p:spPr>
            <a:xfrm>
              <a:off x="4218434" y="1340768"/>
              <a:ext cx="144016" cy="14401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5" name="타원 174"/>
            <p:cNvSpPr/>
            <p:nvPr/>
          </p:nvSpPr>
          <p:spPr>
            <a:xfrm>
              <a:off x="4637534" y="1340768"/>
              <a:ext cx="144016" cy="144016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3" name="직사각형 132"/>
          <p:cNvSpPr/>
          <p:nvPr/>
        </p:nvSpPr>
        <p:spPr>
          <a:xfrm>
            <a:off x="1267712" y="5812153"/>
            <a:ext cx="6608576" cy="404976"/>
          </a:xfrm>
          <a:prstGeom prst="rect">
            <a:avLst/>
          </a:prstGeom>
          <a:blipFill>
            <a:blip r:embed="rId6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 w="3175" cap="sq">
            <a:solidFill>
              <a:srgbClr val="536175"/>
            </a:solidFill>
            <a:miter lim="800000"/>
          </a:ln>
          <a:effectLst>
            <a:innerShdw dist="12700" dir="16200000">
              <a:schemeClr val="bg1">
                <a:alpha val="2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0"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indent="-457200" algn="ctr" fontAlgn="base" latinLnBrk="0">
              <a:spcBef>
                <a:spcPct val="0"/>
              </a:spcBef>
            </a:pPr>
            <a:r>
              <a:rPr lang="ko-KR" altLang="en-US" b="1" spc="-150">
                <a:ln cap="sq">
                  <a:solidFill>
                    <a:schemeClr val="accent1">
                      <a:shade val="50000"/>
                      <a:alpha val="0"/>
                    </a:schemeClr>
                  </a:solidFill>
                  <a:miter lim="800000"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산업 인프라</a:t>
            </a:r>
            <a:r>
              <a:rPr lang="en-US" altLang="ko-KR" b="1" spc="-150" dirty="0">
                <a:ln cap="sq">
                  <a:solidFill>
                    <a:schemeClr val="accent1">
                      <a:shade val="50000"/>
                      <a:alpha val="0"/>
                    </a:schemeClr>
                  </a:solidFill>
                  <a:miter lim="800000"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·</a:t>
            </a:r>
            <a:r>
              <a:rPr lang="ko-KR" altLang="en-US" b="1" spc="-150" dirty="0">
                <a:ln cap="sq">
                  <a:solidFill>
                    <a:schemeClr val="accent1">
                      <a:shade val="50000"/>
                      <a:alpha val="0"/>
                    </a:schemeClr>
                  </a:solidFill>
                  <a:miter lim="800000"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생태계 조성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510670" y="2579587"/>
            <a:ext cx="1820755" cy="717770"/>
            <a:chOff x="510670" y="2579587"/>
            <a:chExt cx="1820755" cy="717770"/>
          </a:xfrm>
        </p:grpSpPr>
        <p:sp>
          <p:nvSpPr>
            <p:cNvPr id="31" name="양쪽 모서리가 둥근 사각형 30"/>
            <p:cNvSpPr/>
            <p:nvPr/>
          </p:nvSpPr>
          <p:spPr>
            <a:xfrm rot="16200000">
              <a:off x="1370899" y="2336831"/>
              <a:ext cx="717770" cy="1203282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chemeClr val="bg1"/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양쪽 모서리가 둥근 사각형 31"/>
            <p:cNvSpPr/>
            <p:nvPr/>
          </p:nvSpPr>
          <p:spPr>
            <a:xfrm rot="16200000">
              <a:off x="491395" y="2598862"/>
              <a:ext cx="717770" cy="679220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chemeClr val="bg1">
                <a:lumMod val="65000"/>
              </a:schemeClr>
            </a:solidFill>
            <a:ln w="3175">
              <a:solidFill>
                <a:srgbClr val="D9D9D9"/>
              </a:solidFill>
            </a:ln>
            <a:effectLst>
              <a:outerShdw dist="25400" algn="l" rotWithShape="0">
                <a:srgbClr val="42707D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1329277" y="2720086"/>
              <a:ext cx="946413" cy="43601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ko-KR" altLang="en-US" sz="12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지능화</a:t>
              </a:r>
              <a:r>
                <a:rPr lang="en-US" altLang="ko-KR" sz="12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/>
              </a:r>
              <a:br>
                <a:rPr lang="en-US" altLang="ko-KR" sz="12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</a:br>
              <a:r>
                <a:rPr lang="ko-KR" altLang="en-US" sz="12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기술경쟁력</a:t>
              </a:r>
              <a:r>
                <a:rPr lang="en-US" altLang="ko-KR" sz="12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ko-KR" altLang="en-US" sz="12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확보</a:t>
              </a:r>
              <a:endParaRPr lang="ko-KR" altLang="en-US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34" name="타원 133"/>
            <p:cNvSpPr/>
            <p:nvPr/>
          </p:nvSpPr>
          <p:spPr>
            <a:xfrm>
              <a:off x="570155" y="2658348"/>
              <a:ext cx="560250" cy="560250"/>
            </a:xfrm>
            <a:prstGeom prst="ellipse">
              <a:avLst/>
            </a:prstGeom>
            <a:solidFill>
              <a:srgbClr val="4C607E"/>
            </a:solidFill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83" name="Picture 5" descr="C:\Users\Administrator\Desktop\intelligence.png"/>
            <p:cNvPicPr>
              <a:picLocks noChangeAspect="1" noChangeArrowheads="1"/>
            </p:cNvPicPr>
            <p:nvPr/>
          </p:nvPicPr>
          <p:blipFill>
            <a:blip r:embed="rId19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610" y="2783803"/>
              <a:ext cx="309338" cy="3093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그룹 16"/>
          <p:cNvGrpSpPr/>
          <p:nvPr/>
        </p:nvGrpSpPr>
        <p:grpSpPr>
          <a:xfrm>
            <a:off x="6814025" y="2579587"/>
            <a:ext cx="1820755" cy="717770"/>
            <a:chOff x="6814025" y="2579587"/>
            <a:chExt cx="1820755" cy="717770"/>
          </a:xfrm>
        </p:grpSpPr>
        <p:sp>
          <p:nvSpPr>
            <p:cNvPr id="50" name="양쪽 모서리가 둥근 사각형 49"/>
            <p:cNvSpPr/>
            <p:nvPr/>
          </p:nvSpPr>
          <p:spPr>
            <a:xfrm rot="16200000">
              <a:off x="7674254" y="2336831"/>
              <a:ext cx="717770" cy="1203282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chemeClr val="bg1"/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양쪽 모서리가 둥근 사각형 50"/>
            <p:cNvSpPr/>
            <p:nvPr/>
          </p:nvSpPr>
          <p:spPr>
            <a:xfrm rot="16200000">
              <a:off x="6794750" y="2598862"/>
              <a:ext cx="717770" cy="679220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chemeClr val="bg1">
                <a:lumMod val="65000"/>
              </a:schemeClr>
            </a:solidFill>
            <a:ln w="3175">
              <a:solidFill>
                <a:srgbClr val="D9D9D9"/>
              </a:solidFill>
            </a:ln>
            <a:effectLst>
              <a:outerShdw dist="25400" algn="l" rotWithShape="0">
                <a:srgbClr val="42707D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7632632" y="2753429"/>
              <a:ext cx="487313" cy="36933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/>
            <a:p>
              <a:r>
                <a:rPr lang="ko-KR" altLang="en-US" sz="1200" spc="-100" dirty="0" smtClean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핵심인재</a:t>
              </a:r>
              <a:endParaRPr lang="en-US" altLang="ko-KR" sz="1200" spc="-100" dirty="0" smtClean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r>
                <a:rPr lang="ko-KR" altLang="en-US" sz="1200" spc="-100" dirty="0" smtClean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성장지원</a:t>
              </a:r>
              <a:endParaRPr lang="ko-KR" altLang="en-US" sz="1200" spc="-100" dirty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38" name="타원 137"/>
            <p:cNvSpPr/>
            <p:nvPr/>
          </p:nvSpPr>
          <p:spPr>
            <a:xfrm>
              <a:off x="6873511" y="2658348"/>
              <a:ext cx="560250" cy="560250"/>
            </a:xfrm>
            <a:prstGeom prst="ellipse">
              <a:avLst/>
            </a:prstGeom>
            <a:solidFill>
              <a:srgbClr val="002060"/>
            </a:solidFill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84" name="Picture 5" descr="C:\Users\Administrator\Desktop\businessman.png"/>
            <p:cNvPicPr>
              <a:picLocks noChangeAspect="1" noChangeArrowheads="1"/>
            </p:cNvPicPr>
            <p:nvPr/>
          </p:nvPicPr>
          <p:blipFill>
            <a:blip r:embed="rId20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98967" y="2783803"/>
              <a:ext cx="309338" cy="3093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그룹 19"/>
          <p:cNvGrpSpPr/>
          <p:nvPr/>
        </p:nvGrpSpPr>
        <p:grpSpPr>
          <a:xfrm>
            <a:off x="6814025" y="3370282"/>
            <a:ext cx="1820755" cy="717770"/>
            <a:chOff x="6814025" y="3370282"/>
            <a:chExt cx="1820755" cy="717770"/>
          </a:xfrm>
        </p:grpSpPr>
        <p:sp>
          <p:nvSpPr>
            <p:cNvPr id="45" name="양쪽 모서리가 둥근 사각형 44"/>
            <p:cNvSpPr/>
            <p:nvPr/>
          </p:nvSpPr>
          <p:spPr>
            <a:xfrm rot="16200000">
              <a:off x="7674254" y="3127526"/>
              <a:ext cx="717770" cy="1203282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chemeClr val="bg1"/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양쪽 모서리가 둥근 사각형 45"/>
            <p:cNvSpPr/>
            <p:nvPr/>
          </p:nvSpPr>
          <p:spPr>
            <a:xfrm rot="16200000">
              <a:off x="6794750" y="3389557"/>
              <a:ext cx="717770" cy="679220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chemeClr val="bg1">
                <a:lumMod val="65000"/>
              </a:schemeClr>
            </a:solidFill>
            <a:ln w="3175">
              <a:solidFill>
                <a:srgbClr val="D9D9D9"/>
              </a:solidFill>
            </a:ln>
            <a:effectLst>
              <a:outerShdw dist="25400" algn="l" rotWithShape="0">
                <a:srgbClr val="42707D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7632632" y="3544124"/>
              <a:ext cx="519373" cy="36933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/>
            <a:p>
              <a:r>
                <a:rPr lang="ko-KR" altLang="en-US" sz="1200" spc="-100" dirty="0" smtClean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미래사회</a:t>
              </a:r>
              <a:endParaRPr lang="en-US" altLang="ko-KR" sz="1200" spc="-100" dirty="0" smtClean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r>
                <a:rPr lang="ko-KR" altLang="en-US" sz="1200" spc="-100" dirty="0" smtClean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교육 혁신</a:t>
              </a:r>
              <a:endParaRPr lang="ko-KR" altLang="en-US" sz="1200" spc="-100" dirty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40" name="타원 139"/>
            <p:cNvSpPr/>
            <p:nvPr/>
          </p:nvSpPr>
          <p:spPr>
            <a:xfrm>
              <a:off x="6873511" y="3448748"/>
              <a:ext cx="560250" cy="560250"/>
            </a:xfrm>
            <a:prstGeom prst="ellipse">
              <a:avLst/>
            </a:prstGeom>
            <a:solidFill>
              <a:srgbClr val="002060"/>
            </a:solidFill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86" name="Picture 17" descr="C:\Users\Administrator\Desktop\person-learning-by-reading.png"/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92518" y="3567754"/>
              <a:ext cx="322236" cy="3222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그룹 24"/>
          <p:cNvGrpSpPr/>
          <p:nvPr/>
        </p:nvGrpSpPr>
        <p:grpSpPr>
          <a:xfrm>
            <a:off x="6814025" y="4160977"/>
            <a:ext cx="1820755" cy="717770"/>
            <a:chOff x="6814025" y="4160977"/>
            <a:chExt cx="1820755" cy="717770"/>
          </a:xfrm>
        </p:grpSpPr>
        <p:sp>
          <p:nvSpPr>
            <p:cNvPr id="40" name="양쪽 모서리가 둥근 사각형 39"/>
            <p:cNvSpPr/>
            <p:nvPr/>
          </p:nvSpPr>
          <p:spPr>
            <a:xfrm rot="16200000">
              <a:off x="7674254" y="3918221"/>
              <a:ext cx="717770" cy="1203282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chemeClr val="bg1"/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양쪽 모서리가 둥근 사각형 40"/>
            <p:cNvSpPr/>
            <p:nvPr/>
          </p:nvSpPr>
          <p:spPr>
            <a:xfrm rot="16200000">
              <a:off x="6794750" y="4180252"/>
              <a:ext cx="717770" cy="679220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chemeClr val="bg1">
                <a:lumMod val="65000"/>
              </a:schemeClr>
            </a:solidFill>
            <a:ln w="3175">
              <a:solidFill>
                <a:srgbClr val="D9D9D9"/>
              </a:solidFill>
            </a:ln>
            <a:effectLst>
              <a:outerShdw dist="25400" algn="l" rotWithShape="0">
                <a:srgbClr val="42707D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7632632" y="4334819"/>
              <a:ext cx="763029" cy="36933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/>
            <a:p>
              <a:r>
                <a:rPr lang="ko-KR" altLang="en-US" sz="1200" spc="-100" dirty="0" smtClean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일자리 </a:t>
              </a:r>
              <a:r>
                <a:rPr lang="ko-KR" altLang="en-US" sz="1200" spc="-100" dirty="0" err="1" smtClean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안전망</a:t>
              </a:r>
              <a:endParaRPr lang="en-US" altLang="ko-KR" sz="1200" spc="-100" dirty="0" smtClean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r>
                <a:rPr lang="ko-KR" altLang="en-US" sz="1200" spc="-100" dirty="0" smtClean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확충</a:t>
              </a:r>
              <a:endParaRPr lang="ko-KR" altLang="en-US" sz="1200" spc="-100" dirty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46" name="타원 145"/>
            <p:cNvSpPr/>
            <p:nvPr/>
          </p:nvSpPr>
          <p:spPr>
            <a:xfrm>
              <a:off x="6873511" y="4243119"/>
              <a:ext cx="560250" cy="560250"/>
            </a:xfrm>
            <a:prstGeom prst="ellipse">
              <a:avLst/>
            </a:prstGeom>
            <a:solidFill>
              <a:srgbClr val="002060"/>
            </a:solidFill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87" name="Picture 7" descr="C:\Users\Administrator\Desktop\agreement.png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98966" y="4368574"/>
              <a:ext cx="309338" cy="3093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0" name="그룹 29"/>
          <p:cNvGrpSpPr/>
          <p:nvPr/>
        </p:nvGrpSpPr>
        <p:grpSpPr>
          <a:xfrm>
            <a:off x="6814025" y="4951672"/>
            <a:ext cx="1820755" cy="717770"/>
            <a:chOff x="6814025" y="4951672"/>
            <a:chExt cx="1820755" cy="717770"/>
          </a:xfrm>
        </p:grpSpPr>
        <p:sp>
          <p:nvSpPr>
            <p:cNvPr id="150" name="양쪽 모서리가 둥근 사각형 149"/>
            <p:cNvSpPr/>
            <p:nvPr/>
          </p:nvSpPr>
          <p:spPr>
            <a:xfrm rot="16200000">
              <a:off x="7674254" y="4708916"/>
              <a:ext cx="717770" cy="1203282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chemeClr val="bg1"/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1" name="양쪽 모서리가 둥근 사각형 150"/>
            <p:cNvSpPr/>
            <p:nvPr/>
          </p:nvSpPr>
          <p:spPr>
            <a:xfrm rot="16200000">
              <a:off x="6794750" y="4970947"/>
              <a:ext cx="717770" cy="679220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chemeClr val="bg1">
                <a:lumMod val="65000"/>
              </a:schemeClr>
            </a:solidFill>
            <a:ln w="3175">
              <a:solidFill>
                <a:srgbClr val="D9D9D9"/>
              </a:solidFill>
            </a:ln>
            <a:effectLst>
              <a:outerShdw dist="25400" algn="l" rotWithShape="0">
                <a:srgbClr val="42707D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8" name="직사각형 147"/>
            <p:cNvSpPr/>
            <p:nvPr/>
          </p:nvSpPr>
          <p:spPr>
            <a:xfrm>
              <a:off x="7632632" y="5125513"/>
              <a:ext cx="819135" cy="36933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/>
            <a:p>
              <a:r>
                <a:rPr lang="ko-KR" altLang="en-US" sz="1200" spc="-10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사이버 역기능</a:t>
              </a:r>
              <a:r>
                <a:rPr lang="en-US" altLang="ko-KR" sz="1200" spc="-100" dirty="0" smtClean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·</a:t>
              </a:r>
              <a:br>
                <a:rPr lang="en-US" altLang="ko-KR" sz="1200" spc="-100" dirty="0" smtClean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</a:br>
              <a:r>
                <a:rPr lang="ko-KR" altLang="en-US" sz="1200" spc="-100" dirty="0" smtClean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윤리 </a:t>
              </a:r>
              <a:r>
                <a:rPr lang="ko-KR" altLang="en-US" sz="1200" spc="-10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대응 강화</a:t>
              </a:r>
            </a:p>
          </p:txBody>
        </p:sp>
        <p:sp>
          <p:nvSpPr>
            <p:cNvPr id="147" name="타원 146"/>
            <p:cNvSpPr/>
            <p:nvPr/>
          </p:nvSpPr>
          <p:spPr>
            <a:xfrm>
              <a:off x="6873511" y="5030432"/>
              <a:ext cx="560250" cy="560250"/>
            </a:xfrm>
            <a:prstGeom prst="ellipse">
              <a:avLst/>
            </a:prstGeom>
            <a:solidFill>
              <a:srgbClr val="002060"/>
            </a:solidFill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88" name="Picture 2" descr="C:\Users\Administrator\Desktop\secure.png"/>
            <p:cNvPicPr>
              <a:picLocks noChangeAspect="1" noChangeArrowheads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92518" y="5149061"/>
              <a:ext cx="322236" cy="3222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" name="그룹 14"/>
          <p:cNvGrpSpPr/>
          <p:nvPr/>
        </p:nvGrpSpPr>
        <p:grpSpPr>
          <a:xfrm>
            <a:off x="510670" y="3765630"/>
            <a:ext cx="1820755" cy="717770"/>
            <a:chOff x="510670" y="3369987"/>
            <a:chExt cx="1820755" cy="717770"/>
          </a:xfrm>
        </p:grpSpPr>
        <p:sp>
          <p:nvSpPr>
            <p:cNvPr id="26" name="양쪽 모서리가 둥근 사각형 25"/>
            <p:cNvSpPr/>
            <p:nvPr/>
          </p:nvSpPr>
          <p:spPr>
            <a:xfrm rot="16200000">
              <a:off x="1370899" y="3127231"/>
              <a:ext cx="717770" cy="1203282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chemeClr val="bg1"/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양쪽 모서리가 둥근 사각형 26"/>
            <p:cNvSpPr/>
            <p:nvPr/>
          </p:nvSpPr>
          <p:spPr>
            <a:xfrm rot="16200000">
              <a:off x="491395" y="3389262"/>
              <a:ext cx="717770" cy="679220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chemeClr val="bg1">
                <a:lumMod val="65000"/>
              </a:schemeClr>
            </a:solidFill>
            <a:ln w="3175">
              <a:solidFill>
                <a:srgbClr val="D9D9D9"/>
              </a:solidFill>
            </a:ln>
            <a:effectLst>
              <a:outerShdw dist="25400" algn="l" rotWithShape="0">
                <a:srgbClr val="42707D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1329277" y="3516738"/>
              <a:ext cx="777136" cy="423514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ko-KR" altLang="en-US" sz="12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혁신성장동력</a:t>
              </a:r>
              <a:r>
                <a:rPr lang="en-US" altLang="ko-KR" sz="12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/>
              </a:r>
              <a:br>
                <a:rPr lang="en-US" altLang="ko-KR" sz="12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</a:br>
              <a:r>
                <a:rPr lang="ko-KR" altLang="en-US" sz="12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육성</a:t>
              </a:r>
              <a:endParaRPr lang="ko-KR" altLang="en-US" sz="12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36" name="타원 135"/>
            <p:cNvSpPr/>
            <p:nvPr/>
          </p:nvSpPr>
          <p:spPr>
            <a:xfrm>
              <a:off x="570155" y="3448748"/>
              <a:ext cx="560250" cy="560250"/>
            </a:xfrm>
            <a:prstGeom prst="ellipse">
              <a:avLst/>
            </a:prstGeom>
            <a:solidFill>
              <a:srgbClr val="4C607E"/>
            </a:solidFill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99" name="Picture 5" descr="C:\Users\Administrator\Desktop\responsible-energy-use.png"/>
            <p:cNvPicPr>
              <a:picLocks noChangeAspect="1" noChangeArrowheads="1"/>
            </p:cNvPicPr>
            <p:nvPr/>
          </p:nvPicPr>
          <p:blipFill>
            <a:blip r:embed="rId2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610" y="3574203"/>
              <a:ext cx="309338" cy="3093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3" name="그룹 32"/>
          <p:cNvGrpSpPr/>
          <p:nvPr/>
        </p:nvGrpSpPr>
        <p:grpSpPr>
          <a:xfrm>
            <a:off x="1879444" y="6355260"/>
            <a:ext cx="1099738" cy="364607"/>
            <a:chOff x="1680493" y="6355260"/>
            <a:chExt cx="1099738" cy="364607"/>
          </a:xfrm>
        </p:grpSpPr>
        <p:sp>
          <p:nvSpPr>
            <p:cNvPr id="149" name="타원 148"/>
            <p:cNvSpPr/>
            <p:nvPr/>
          </p:nvSpPr>
          <p:spPr>
            <a:xfrm>
              <a:off x="1680493" y="6355260"/>
              <a:ext cx="364607" cy="364607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153" name="직사각형 152"/>
            <p:cNvSpPr/>
            <p:nvPr/>
          </p:nvSpPr>
          <p:spPr>
            <a:xfrm>
              <a:off x="2003095" y="6389471"/>
              <a:ext cx="777136" cy="30777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ko-KR" altLang="en-US" sz="14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네트워크</a:t>
              </a:r>
            </a:p>
          </p:txBody>
        </p:sp>
        <p:pic>
          <p:nvPicPr>
            <p:cNvPr id="200" name="Picture 2" descr="C:\Users\Administrator\Desktop\business-affiliate-network.png"/>
            <p:cNvPicPr>
              <a:picLocks noChangeAspect="1" noChangeArrowheads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8074" y="6422841"/>
              <a:ext cx="229444" cy="2294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4" name="그룹 33"/>
          <p:cNvGrpSpPr/>
          <p:nvPr/>
        </p:nvGrpSpPr>
        <p:grpSpPr>
          <a:xfrm>
            <a:off x="3191845" y="6355260"/>
            <a:ext cx="963162" cy="364607"/>
            <a:chOff x="3125528" y="6355260"/>
            <a:chExt cx="963162" cy="364607"/>
          </a:xfrm>
        </p:grpSpPr>
        <p:sp>
          <p:nvSpPr>
            <p:cNvPr id="166" name="타원 165"/>
            <p:cNvSpPr/>
            <p:nvPr/>
          </p:nvSpPr>
          <p:spPr>
            <a:xfrm>
              <a:off x="3125528" y="6355260"/>
              <a:ext cx="364607" cy="364607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167" name="직사각형 166"/>
            <p:cNvSpPr/>
            <p:nvPr/>
          </p:nvSpPr>
          <p:spPr>
            <a:xfrm>
              <a:off x="3448130" y="6374082"/>
              <a:ext cx="640560" cy="30777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ko-KR" altLang="en-US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데이터</a:t>
              </a:r>
            </a:p>
          </p:txBody>
        </p:sp>
        <p:pic>
          <p:nvPicPr>
            <p:cNvPr id="201" name="Picture 13" descr="C:\Users\Administrator\Desktop\data-cloud.png"/>
            <p:cNvPicPr>
              <a:picLocks noChangeAspect="1" noChangeArrowheads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0470" y="6420202"/>
              <a:ext cx="234722" cy="2347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5" name="그룹 34"/>
          <p:cNvGrpSpPr/>
          <p:nvPr/>
        </p:nvGrpSpPr>
        <p:grpSpPr>
          <a:xfrm>
            <a:off x="4367670" y="6355260"/>
            <a:ext cx="811197" cy="364607"/>
            <a:chOff x="4433987" y="6355260"/>
            <a:chExt cx="811197" cy="364607"/>
          </a:xfrm>
        </p:grpSpPr>
        <p:sp>
          <p:nvSpPr>
            <p:cNvPr id="169" name="타원 168"/>
            <p:cNvSpPr/>
            <p:nvPr/>
          </p:nvSpPr>
          <p:spPr>
            <a:xfrm>
              <a:off x="4433987" y="6355260"/>
              <a:ext cx="364607" cy="364607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170" name="직사각형 169"/>
            <p:cNvSpPr/>
            <p:nvPr/>
          </p:nvSpPr>
          <p:spPr>
            <a:xfrm>
              <a:off x="4756589" y="6374082"/>
              <a:ext cx="488595" cy="30777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ko-KR" altLang="en-US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규제</a:t>
              </a:r>
            </a:p>
          </p:txBody>
        </p:sp>
        <p:pic>
          <p:nvPicPr>
            <p:cNvPr id="202" name="Picture 11" descr="C:\Users\Administrator\Desktop\settings.png"/>
            <p:cNvPicPr>
              <a:picLocks noChangeAspect="1" noChangeArrowheads="1"/>
            </p:cNvPicPr>
            <p:nvPr/>
          </p:nvPicPr>
          <p:blipFill>
            <a:blip r:embed="rId27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4548" y="6424899"/>
              <a:ext cx="225328" cy="2253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6" name="그룹 35"/>
          <p:cNvGrpSpPr/>
          <p:nvPr/>
        </p:nvGrpSpPr>
        <p:grpSpPr>
          <a:xfrm>
            <a:off x="5391530" y="6355260"/>
            <a:ext cx="1873026" cy="364607"/>
            <a:chOff x="5590482" y="6355260"/>
            <a:chExt cx="1873026" cy="364607"/>
          </a:xfrm>
        </p:grpSpPr>
        <p:sp>
          <p:nvSpPr>
            <p:cNvPr id="176" name="타원 175"/>
            <p:cNvSpPr/>
            <p:nvPr/>
          </p:nvSpPr>
          <p:spPr>
            <a:xfrm>
              <a:off x="5590482" y="6355260"/>
              <a:ext cx="364607" cy="364607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181" name="직사각형 180"/>
            <p:cNvSpPr/>
            <p:nvPr/>
          </p:nvSpPr>
          <p:spPr>
            <a:xfrm>
              <a:off x="5913084" y="6374082"/>
              <a:ext cx="1550424" cy="30777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ko-KR" altLang="en-US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중소</a:t>
              </a:r>
              <a:r>
                <a:rPr lang="en-US" altLang="ko-KR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·</a:t>
              </a:r>
              <a:r>
                <a:rPr lang="ko-KR" altLang="en-US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벤처</a:t>
              </a:r>
              <a:r>
                <a:rPr lang="en-US" altLang="ko-KR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/</a:t>
              </a:r>
              <a:r>
                <a:rPr lang="ko-KR" altLang="en-US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지역거점</a:t>
              </a:r>
            </a:p>
          </p:txBody>
        </p:sp>
        <p:pic>
          <p:nvPicPr>
            <p:cNvPr id="203" name="Picture 16" descr="C:\Users\Administrator\Desktop\building.png"/>
            <p:cNvPicPr>
              <a:picLocks noChangeAspect="1" noChangeArrowheads="1"/>
            </p:cNvPicPr>
            <p:nvPr/>
          </p:nvPicPr>
          <p:blipFill>
            <a:blip r:embed="rId28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60121" y="6424899"/>
              <a:ext cx="225328" cy="2253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2" name="그룹 151"/>
          <p:cNvGrpSpPr/>
          <p:nvPr/>
        </p:nvGrpSpPr>
        <p:grpSpPr>
          <a:xfrm>
            <a:off x="510670" y="4951672"/>
            <a:ext cx="1820755" cy="717770"/>
            <a:chOff x="510670" y="4164359"/>
            <a:chExt cx="1820755" cy="717770"/>
          </a:xfrm>
        </p:grpSpPr>
        <p:sp>
          <p:nvSpPr>
            <p:cNvPr id="154" name="양쪽 모서리가 둥근 사각형 153"/>
            <p:cNvSpPr/>
            <p:nvPr/>
          </p:nvSpPr>
          <p:spPr>
            <a:xfrm rot="16200000">
              <a:off x="1370899" y="3921603"/>
              <a:ext cx="717770" cy="1203282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chemeClr val="bg1"/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8" name="양쪽 모서리가 둥근 사각형 167"/>
            <p:cNvSpPr/>
            <p:nvPr/>
          </p:nvSpPr>
          <p:spPr>
            <a:xfrm rot="16200000">
              <a:off x="491395" y="4183634"/>
              <a:ext cx="717770" cy="679220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chemeClr val="bg1">
                <a:lumMod val="65000"/>
              </a:schemeClr>
            </a:solidFill>
            <a:ln w="3175">
              <a:solidFill>
                <a:srgbClr val="D9D9D9"/>
              </a:solidFill>
            </a:ln>
            <a:effectLst>
              <a:outerShdw dist="25400" algn="l" rotWithShape="0">
                <a:srgbClr val="42707D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1" name="직사각형 170"/>
            <p:cNvSpPr/>
            <p:nvPr/>
          </p:nvSpPr>
          <p:spPr>
            <a:xfrm>
              <a:off x="1329277" y="4434755"/>
              <a:ext cx="740076" cy="17622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en-US" altLang="ko-KR" sz="12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R&amp;D</a:t>
              </a:r>
              <a:r>
                <a:rPr lang="ko-KR" altLang="en-US" sz="12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체계 혁신</a:t>
              </a:r>
            </a:p>
          </p:txBody>
        </p:sp>
        <p:sp>
          <p:nvSpPr>
            <p:cNvPr id="185" name="타원 184"/>
            <p:cNvSpPr/>
            <p:nvPr/>
          </p:nvSpPr>
          <p:spPr>
            <a:xfrm>
              <a:off x="570155" y="4243119"/>
              <a:ext cx="560250" cy="560250"/>
            </a:xfrm>
            <a:prstGeom prst="ellipse">
              <a:avLst/>
            </a:prstGeom>
            <a:solidFill>
              <a:srgbClr val="4C607E"/>
            </a:solidFill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4" name="직사각형 203"/>
            <p:cNvSpPr/>
            <p:nvPr/>
          </p:nvSpPr>
          <p:spPr>
            <a:xfrm>
              <a:off x="583058" y="4380984"/>
              <a:ext cx="534442" cy="276999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2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Arial Black" pitchFamily="34" charset="0"/>
                  <a:ea typeface="KoPub돋움체 Bold" panose="02020603020101020101" pitchFamily="18" charset="-127"/>
                </a:rPr>
                <a:t>R&amp;D</a:t>
              </a:r>
              <a:endParaRPr lang="ko-KR" altLang="en-US" sz="12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Arial Black" pitchFamily="34" charset="0"/>
                <a:ea typeface="KoPub돋움체 Bold" panose="02020603020101020101" pitchFamily="18" charset="-127"/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236E7D-FB35-4D75-92A5-5D42865B9399}" type="slidenum">
              <a:rPr lang="ko-KR" altLang="en-US" smtClean="0"/>
              <a:pPr/>
              <a:t>25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1346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/>
          <p:cNvSpPr txBox="1"/>
          <p:nvPr/>
        </p:nvSpPr>
        <p:spPr>
          <a:xfrm>
            <a:off x="1617516" y="111994"/>
            <a:ext cx="5908990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28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민</a:t>
            </a:r>
            <a:r>
              <a:rPr lang="en-US" altLang="ko-KR" sz="28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·</a:t>
            </a:r>
            <a:r>
              <a:rPr lang="ko-KR" altLang="en-US" sz="28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관 협력을 통한 </a:t>
            </a:r>
            <a:r>
              <a:rPr lang="ko-KR" altLang="en-US" sz="28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범국가적 </a:t>
            </a:r>
            <a:r>
              <a:rPr lang="ko-KR" altLang="en-US" sz="28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대응체계 </a:t>
            </a:r>
            <a:r>
              <a:rPr lang="ko-KR" altLang="en-US" sz="28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추진 </a:t>
            </a:r>
          </a:p>
        </p:txBody>
      </p:sp>
      <p:sp>
        <p:nvSpPr>
          <p:cNvPr id="209" name="왼쪽 화살표 208"/>
          <p:cNvSpPr/>
          <p:nvPr/>
        </p:nvSpPr>
        <p:spPr>
          <a:xfrm rot="10800000">
            <a:off x="5174983" y="4290834"/>
            <a:ext cx="517435" cy="233102"/>
          </a:xfrm>
          <a:prstGeom prst="leftArrow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4000">
                <a:schemeClr val="bg1">
                  <a:lumMod val="5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0" name="왼쪽 화살표 209"/>
          <p:cNvSpPr/>
          <p:nvPr/>
        </p:nvSpPr>
        <p:spPr>
          <a:xfrm rot="10800000" flipH="1">
            <a:off x="5174983" y="5183194"/>
            <a:ext cx="517435" cy="233102"/>
          </a:xfrm>
          <a:prstGeom prst="leftArrow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4000">
                <a:schemeClr val="bg1">
                  <a:lumMod val="5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2" name="TextBox 211"/>
          <p:cNvSpPr txBox="1"/>
          <p:nvPr/>
        </p:nvSpPr>
        <p:spPr>
          <a:xfrm>
            <a:off x="5194417" y="5477363"/>
            <a:ext cx="489840" cy="25589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1100" b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피드백</a:t>
            </a:r>
            <a:endParaRPr lang="ko-KR" altLang="en-US" sz="1100" b="1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5255168" y="3933056"/>
            <a:ext cx="381851" cy="42147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과제</a:t>
            </a:r>
            <a:r>
              <a:rPr lang="en-US" altLang="ko-KR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제안</a:t>
            </a:r>
          </a:p>
        </p:txBody>
      </p:sp>
      <p:sp>
        <p:nvSpPr>
          <p:cNvPr id="211" name="TextBox 210"/>
          <p:cNvSpPr txBox="1"/>
          <p:nvPr/>
        </p:nvSpPr>
        <p:spPr>
          <a:xfrm>
            <a:off x="2147162" y="3966519"/>
            <a:ext cx="381851" cy="38703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1100" b="1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의견</a:t>
            </a:r>
            <a:r>
              <a:rPr lang="en-US" altLang="ko-KR" sz="1100" b="1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1100" b="1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100" b="1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제시</a:t>
            </a:r>
            <a:endParaRPr lang="ko-KR" altLang="en-US" sz="11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14" name="왼쪽 화살표 213"/>
          <p:cNvSpPr/>
          <p:nvPr/>
        </p:nvSpPr>
        <p:spPr>
          <a:xfrm rot="10800000">
            <a:off x="2114187" y="4295064"/>
            <a:ext cx="517435" cy="214056"/>
          </a:xfrm>
          <a:prstGeom prst="leftArrow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4000">
                <a:schemeClr val="bg1">
                  <a:lumMod val="5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5" name="왼쪽 화살표 214"/>
          <p:cNvSpPr/>
          <p:nvPr/>
        </p:nvSpPr>
        <p:spPr>
          <a:xfrm rot="10800000" flipH="1">
            <a:off x="2114187" y="5156131"/>
            <a:ext cx="517435" cy="214056"/>
          </a:xfrm>
          <a:prstGeom prst="leftArrow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4000">
                <a:schemeClr val="bg1">
                  <a:lumMod val="5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7" name="TextBox 216"/>
          <p:cNvSpPr txBox="1"/>
          <p:nvPr/>
        </p:nvSpPr>
        <p:spPr>
          <a:xfrm>
            <a:off x="2133621" y="5426264"/>
            <a:ext cx="489840" cy="23498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1100" b="1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피드백</a:t>
            </a:r>
            <a:endParaRPr lang="ko-KR" altLang="en-US" sz="11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599246" y="2957843"/>
            <a:ext cx="1194045" cy="3639509"/>
          </a:xfrm>
          <a:prstGeom prst="roundRect">
            <a:avLst>
              <a:gd name="adj" fmla="val 10437"/>
            </a:avLst>
          </a:prstGeom>
          <a:gradFill>
            <a:gsLst>
              <a:gs pos="33000">
                <a:schemeClr val="bg1">
                  <a:alpha val="73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grpSp>
        <p:nvGrpSpPr>
          <p:cNvPr id="50" name="그룹 49"/>
          <p:cNvGrpSpPr/>
          <p:nvPr/>
        </p:nvGrpSpPr>
        <p:grpSpPr>
          <a:xfrm>
            <a:off x="734986" y="3212975"/>
            <a:ext cx="940880" cy="3217104"/>
            <a:chOff x="546409" y="1974065"/>
            <a:chExt cx="1047489" cy="3581627"/>
          </a:xfrm>
        </p:grpSpPr>
        <p:grpSp>
          <p:nvGrpSpPr>
            <p:cNvPr id="45" name="그룹 44"/>
            <p:cNvGrpSpPr/>
            <p:nvPr/>
          </p:nvGrpSpPr>
          <p:grpSpPr>
            <a:xfrm>
              <a:off x="546409" y="1974065"/>
              <a:ext cx="1047489" cy="810972"/>
              <a:chOff x="546409" y="1802049"/>
              <a:chExt cx="1047489" cy="810972"/>
            </a:xfrm>
          </p:grpSpPr>
          <p:sp>
            <p:nvSpPr>
              <p:cNvPr id="300" name="모서리가 둥근 직사각형 299"/>
              <p:cNvSpPr/>
              <p:nvPr/>
            </p:nvSpPr>
            <p:spPr>
              <a:xfrm>
                <a:off x="546409" y="1802049"/>
                <a:ext cx="1047489" cy="810972"/>
              </a:xfrm>
              <a:prstGeom prst="roundRect">
                <a:avLst>
                  <a:gd name="adj" fmla="val 16488"/>
                </a:avLst>
              </a:prstGeom>
              <a:solidFill>
                <a:schemeClr val="bg1">
                  <a:lumMod val="50000"/>
                  <a:alpha val="8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01" name="직사각형 300"/>
              <p:cNvSpPr/>
              <p:nvPr/>
            </p:nvSpPr>
            <p:spPr>
              <a:xfrm>
                <a:off x="713226" y="2040640"/>
                <a:ext cx="713854" cy="274120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ko-KR" altLang="en-US" sz="1600" spc="-1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63500" algn="ctr" rotWithShape="0">
                        <a:prstClr val="black">
                          <a:alpha val="73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일반국민</a:t>
                </a:r>
                <a:endParaRPr lang="ko-KR" altLang="en-US" sz="16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63500" algn="ctr" rotWithShape="0">
                      <a:prstClr val="black">
                        <a:alpha val="73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grpSp>
          <p:nvGrpSpPr>
            <p:cNvPr id="46" name="그룹 45"/>
            <p:cNvGrpSpPr/>
            <p:nvPr/>
          </p:nvGrpSpPr>
          <p:grpSpPr>
            <a:xfrm>
              <a:off x="546409" y="2897617"/>
              <a:ext cx="1047489" cy="810972"/>
              <a:chOff x="546409" y="2782939"/>
              <a:chExt cx="1047489" cy="810972"/>
            </a:xfrm>
          </p:grpSpPr>
          <p:sp>
            <p:nvSpPr>
              <p:cNvPr id="303" name="모서리가 둥근 직사각형 302"/>
              <p:cNvSpPr/>
              <p:nvPr/>
            </p:nvSpPr>
            <p:spPr>
              <a:xfrm>
                <a:off x="546409" y="2782939"/>
                <a:ext cx="1047489" cy="810972"/>
              </a:xfrm>
              <a:prstGeom prst="roundRect">
                <a:avLst>
                  <a:gd name="adj" fmla="val 16488"/>
                </a:avLst>
              </a:prstGeom>
              <a:solidFill>
                <a:schemeClr val="bg1">
                  <a:lumMod val="50000"/>
                  <a:alpha val="8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04" name="직사각형 303"/>
              <p:cNvSpPr/>
              <p:nvPr/>
            </p:nvSpPr>
            <p:spPr>
              <a:xfrm>
                <a:off x="623994" y="3021531"/>
                <a:ext cx="892317" cy="274120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ko-KR" altLang="en-US" sz="1600" spc="-1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63500" algn="ctr" rotWithShape="0">
                        <a:prstClr val="black">
                          <a:alpha val="73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민간전문가</a:t>
                </a:r>
              </a:p>
            </p:txBody>
          </p:sp>
        </p:grpSp>
        <p:grpSp>
          <p:nvGrpSpPr>
            <p:cNvPr id="48" name="그룹 47"/>
            <p:cNvGrpSpPr/>
            <p:nvPr/>
          </p:nvGrpSpPr>
          <p:grpSpPr>
            <a:xfrm>
              <a:off x="546409" y="3821169"/>
              <a:ext cx="1047489" cy="810972"/>
              <a:chOff x="546409" y="3763829"/>
              <a:chExt cx="1047489" cy="810972"/>
            </a:xfrm>
          </p:grpSpPr>
          <p:sp>
            <p:nvSpPr>
              <p:cNvPr id="306" name="모서리가 둥근 직사각형 305"/>
              <p:cNvSpPr/>
              <p:nvPr/>
            </p:nvSpPr>
            <p:spPr>
              <a:xfrm>
                <a:off x="546409" y="3763829"/>
                <a:ext cx="1047489" cy="810972"/>
              </a:xfrm>
              <a:prstGeom prst="roundRect">
                <a:avLst>
                  <a:gd name="adj" fmla="val 16488"/>
                </a:avLst>
              </a:prstGeom>
              <a:solidFill>
                <a:schemeClr val="bg1">
                  <a:lumMod val="50000"/>
                  <a:alpha val="8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07" name="직사각형 306"/>
              <p:cNvSpPr/>
              <p:nvPr/>
            </p:nvSpPr>
            <p:spPr>
              <a:xfrm>
                <a:off x="713227" y="4002421"/>
                <a:ext cx="713854" cy="274120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ko-KR" altLang="en-US" sz="1600" spc="-1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63500" algn="ctr" rotWithShape="0">
                        <a:prstClr val="black">
                          <a:alpha val="73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시민단체</a:t>
                </a:r>
              </a:p>
            </p:txBody>
          </p:sp>
        </p:grpSp>
        <p:grpSp>
          <p:nvGrpSpPr>
            <p:cNvPr id="49" name="그룹 48"/>
            <p:cNvGrpSpPr/>
            <p:nvPr/>
          </p:nvGrpSpPr>
          <p:grpSpPr>
            <a:xfrm>
              <a:off x="546409" y="4744720"/>
              <a:ext cx="1047489" cy="810972"/>
              <a:chOff x="546409" y="4744720"/>
              <a:chExt cx="1047489" cy="810972"/>
            </a:xfrm>
          </p:grpSpPr>
          <p:sp>
            <p:nvSpPr>
              <p:cNvPr id="309" name="모서리가 둥근 직사각형 308"/>
              <p:cNvSpPr/>
              <p:nvPr/>
            </p:nvSpPr>
            <p:spPr>
              <a:xfrm>
                <a:off x="546409" y="4744720"/>
                <a:ext cx="1047489" cy="810972"/>
              </a:xfrm>
              <a:prstGeom prst="roundRect">
                <a:avLst>
                  <a:gd name="adj" fmla="val 16488"/>
                </a:avLst>
              </a:prstGeom>
              <a:solidFill>
                <a:schemeClr val="bg1">
                  <a:lumMod val="50000"/>
                  <a:alpha val="8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0" name="직사각형 309"/>
              <p:cNvSpPr/>
              <p:nvPr/>
            </p:nvSpPr>
            <p:spPr>
              <a:xfrm>
                <a:off x="802459" y="4983312"/>
                <a:ext cx="535391" cy="274120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ko-KR" altLang="en-US" sz="1600" spc="-1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63500" algn="ctr" rotWithShape="0">
                        <a:prstClr val="black">
                          <a:alpha val="73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산업체</a:t>
                </a:r>
              </a:p>
            </p:txBody>
          </p:sp>
        </p:grpSp>
      </p:grpSp>
      <p:sp>
        <p:nvSpPr>
          <p:cNvPr id="313" name="직사각형 312"/>
          <p:cNvSpPr/>
          <p:nvPr/>
        </p:nvSpPr>
        <p:spPr>
          <a:xfrm>
            <a:off x="600100" y="2918893"/>
            <a:ext cx="1197782" cy="129359"/>
          </a:xfrm>
          <a:prstGeom prst="rect">
            <a:avLst/>
          </a:prstGeom>
          <a:solidFill>
            <a:srgbClr val="2F4C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3" name="모서리가 둥근 직사각형 222"/>
          <p:cNvSpPr/>
          <p:nvPr/>
        </p:nvSpPr>
        <p:spPr>
          <a:xfrm>
            <a:off x="2947927" y="2937312"/>
            <a:ext cx="1905882" cy="3660040"/>
          </a:xfrm>
          <a:prstGeom prst="roundRect">
            <a:avLst>
              <a:gd name="adj" fmla="val 6073"/>
            </a:avLst>
          </a:prstGeom>
          <a:gradFill>
            <a:gsLst>
              <a:gs pos="33000">
                <a:schemeClr val="bg1">
                  <a:alpha val="73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grpSp>
        <p:nvGrpSpPr>
          <p:cNvPr id="51" name="그룹 50"/>
          <p:cNvGrpSpPr/>
          <p:nvPr/>
        </p:nvGrpSpPr>
        <p:grpSpPr>
          <a:xfrm>
            <a:off x="3149972" y="3212975"/>
            <a:ext cx="1501791" cy="3218051"/>
            <a:chOff x="2890665" y="1974065"/>
            <a:chExt cx="1671955" cy="3582681"/>
          </a:xfrm>
        </p:grpSpPr>
        <p:grpSp>
          <p:nvGrpSpPr>
            <p:cNvPr id="36" name="그룹 35"/>
            <p:cNvGrpSpPr/>
            <p:nvPr/>
          </p:nvGrpSpPr>
          <p:grpSpPr>
            <a:xfrm>
              <a:off x="2890665" y="1974065"/>
              <a:ext cx="1671955" cy="831602"/>
              <a:chOff x="2711801" y="1286565"/>
              <a:chExt cx="1671955" cy="831602"/>
            </a:xfrm>
          </p:grpSpPr>
          <p:sp>
            <p:nvSpPr>
              <p:cNvPr id="274" name="모서리가 둥근 직사각형 273"/>
              <p:cNvSpPr/>
              <p:nvPr/>
            </p:nvSpPr>
            <p:spPr>
              <a:xfrm>
                <a:off x="2711801" y="1286565"/>
                <a:ext cx="1671955" cy="831602"/>
              </a:xfrm>
              <a:prstGeom prst="roundRect">
                <a:avLst>
                  <a:gd name="adj" fmla="val 16488"/>
                </a:avLst>
              </a:prstGeom>
              <a:solidFill>
                <a:schemeClr val="tx2">
                  <a:lumMod val="60000"/>
                  <a:lumOff val="40000"/>
                  <a:alpha val="8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5" name="직사각형 274"/>
              <p:cNvSpPr/>
              <p:nvPr/>
            </p:nvSpPr>
            <p:spPr>
              <a:xfrm>
                <a:off x="2990079" y="1420923"/>
                <a:ext cx="1115396" cy="479710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ko-KR" altLang="en-US" sz="1600" spc="-1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63500" algn="ctr" rotWithShape="0">
                        <a:prstClr val="black">
                          <a:alpha val="73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정책 종합조율</a:t>
                </a:r>
                <a:br>
                  <a:rPr lang="ko-KR" altLang="en-US" sz="1600" spc="-1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63500" algn="ctr" rotWithShape="0">
                        <a:prstClr val="black">
                          <a:alpha val="73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</a:br>
                <a:r>
                  <a:rPr lang="en-US" altLang="ko-KR" sz="1200" spc="-1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63500" algn="ctr" rotWithShape="0">
                        <a:prstClr val="black">
                          <a:alpha val="73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(</a:t>
                </a:r>
                <a:r>
                  <a:rPr lang="ko-KR" altLang="en-US" sz="1200" spc="-1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63500" algn="ctr" rotWithShape="0">
                        <a:prstClr val="black">
                          <a:alpha val="73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공공사업 등</a:t>
                </a:r>
                <a:r>
                  <a:rPr lang="en-US" altLang="ko-KR" sz="1200" spc="-1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63500" algn="ctr" rotWithShape="0">
                        <a:prstClr val="black">
                          <a:alpha val="73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)</a:t>
                </a:r>
              </a:p>
            </p:txBody>
          </p:sp>
        </p:grpSp>
        <p:grpSp>
          <p:nvGrpSpPr>
            <p:cNvPr id="35" name="그룹 34"/>
            <p:cNvGrpSpPr/>
            <p:nvPr/>
          </p:nvGrpSpPr>
          <p:grpSpPr>
            <a:xfrm>
              <a:off x="2890665" y="2891091"/>
              <a:ext cx="1671955" cy="831602"/>
              <a:chOff x="2711801" y="2270413"/>
              <a:chExt cx="1671955" cy="831602"/>
            </a:xfrm>
          </p:grpSpPr>
          <p:sp>
            <p:nvSpPr>
              <p:cNvPr id="278" name="모서리가 둥근 직사각형 277"/>
              <p:cNvSpPr/>
              <p:nvPr/>
            </p:nvSpPr>
            <p:spPr>
              <a:xfrm>
                <a:off x="2711801" y="2270413"/>
                <a:ext cx="1671955" cy="831602"/>
              </a:xfrm>
              <a:prstGeom prst="roundRect">
                <a:avLst>
                  <a:gd name="adj" fmla="val 16488"/>
                </a:avLst>
              </a:prstGeom>
              <a:solidFill>
                <a:schemeClr val="tx2">
                  <a:lumMod val="60000"/>
                  <a:lumOff val="40000"/>
                  <a:alpha val="8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9" name="직사각형 278"/>
              <p:cNvSpPr/>
              <p:nvPr/>
            </p:nvSpPr>
            <p:spPr>
              <a:xfrm>
                <a:off x="2878539" y="2404771"/>
                <a:ext cx="1338476" cy="479710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ko-KR" altLang="en-US" sz="1600" spc="-1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63500" algn="ctr" rotWithShape="0">
                        <a:prstClr val="black">
                          <a:alpha val="73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사회적 합의 도출</a:t>
                </a:r>
                <a:br>
                  <a:rPr lang="ko-KR" altLang="en-US" sz="1600" spc="-1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63500" algn="ctr" rotWithShape="0">
                        <a:prstClr val="black">
                          <a:alpha val="73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</a:br>
                <a:r>
                  <a:rPr lang="en-US" altLang="ko-KR" sz="1200" spc="-1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63500" algn="ctr" rotWithShape="0">
                        <a:prstClr val="black">
                          <a:alpha val="73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(</a:t>
                </a:r>
                <a:r>
                  <a:rPr lang="ko-KR" altLang="en-US" sz="1200" spc="-1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63500" algn="ctr" rotWithShape="0">
                        <a:prstClr val="black">
                          <a:alpha val="73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교육</a:t>
                </a:r>
                <a:r>
                  <a:rPr lang="en-US" altLang="ko-KR" sz="1200" spc="-1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63500" algn="ctr" rotWithShape="0">
                        <a:prstClr val="black">
                          <a:alpha val="73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·</a:t>
                </a:r>
                <a:r>
                  <a:rPr lang="ko-KR" altLang="en-US" sz="1200" spc="-1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63500" algn="ctr" rotWithShape="0">
                        <a:prstClr val="black">
                          <a:alpha val="73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복지 등</a:t>
                </a:r>
                <a:r>
                  <a:rPr lang="en-US" altLang="ko-KR" sz="1200" spc="-1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63500" algn="ctr" rotWithShape="0">
                        <a:prstClr val="black">
                          <a:alpha val="73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)</a:t>
                </a:r>
              </a:p>
            </p:txBody>
          </p:sp>
        </p:grpSp>
        <p:grpSp>
          <p:nvGrpSpPr>
            <p:cNvPr id="37" name="그룹 36"/>
            <p:cNvGrpSpPr/>
            <p:nvPr/>
          </p:nvGrpSpPr>
          <p:grpSpPr>
            <a:xfrm>
              <a:off x="2890665" y="3808117"/>
              <a:ext cx="1671955" cy="831602"/>
              <a:chOff x="2711801" y="3358433"/>
              <a:chExt cx="1671955" cy="831602"/>
            </a:xfrm>
          </p:grpSpPr>
          <p:sp>
            <p:nvSpPr>
              <p:cNvPr id="281" name="모서리가 둥근 직사각형 280"/>
              <p:cNvSpPr/>
              <p:nvPr/>
            </p:nvSpPr>
            <p:spPr>
              <a:xfrm>
                <a:off x="2711801" y="3358433"/>
                <a:ext cx="1671955" cy="831602"/>
              </a:xfrm>
              <a:prstGeom prst="roundRect">
                <a:avLst>
                  <a:gd name="adj" fmla="val 16488"/>
                </a:avLst>
              </a:prstGeom>
              <a:solidFill>
                <a:schemeClr val="tx2">
                  <a:lumMod val="60000"/>
                  <a:lumOff val="40000"/>
                  <a:alpha val="8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2" name="직사각형 281"/>
              <p:cNvSpPr/>
              <p:nvPr/>
            </p:nvSpPr>
            <p:spPr>
              <a:xfrm>
                <a:off x="3051649" y="3492791"/>
                <a:ext cx="992257" cy="479710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ko-KR" altLang="en-US" sz="1600" spc="-1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63500" algn="ctr" rotWithShape="0">
                        <a:prstClr val="black">
                          <a:alpha val="73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법제도 개선</a:t>
                </a:r>
                <a:br>
                  <a:rPr lang="ko-KR" altLang="en-US" sz="1600" spc="-1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63500" algn="ctr" rotWithShape="0">
                        <a:prstClr val="black">
                          <a:alpha val="73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</a:br>
                <a:r>
                  <a:rPr lang="en-US" altLang="ko-KR" sz="1200" spc="-1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63500" algn="ctr" rotWithShape="0">
                        <a:prstClr val="black">
                          <a:alpha val="73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(</a:t>
                </a:r>
                <a:r>
                  <a:rPr lang="ko-KR" altLang="en-US" sz="1200" spc="-1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63500" algn="ctr" rotWithShape="0">
                        <a:prstClr val="black">
                          <a:alpha val="73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네거티브규제 등</a:t>
                </a:r>
                <a:r>
                  <a:rPr lang="en-US" altLang="ko-KR" sz="1200" spc="-1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63500" algn="ctr" rotWithShape="0">
                        <a:prstClr val="black">
                          <a:alpha val="73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)</a:t>
                </a:r>
              </a:p>
            </p:txBody>
          </p:sp>
        </p:grpSp>
        <p:grpSp>
          <p:nvGrpSpPr>
            <p:cNvPr id="38" name="그룹 37"/>
            <p:cNvGrpSpPr/>
            <p:nvPr/>
          </p:nvGrpSpPr>
          <p:grpSpPr>
            <a:xfrm>
              <a:off x="2890665" y="4725144"/>
              <a:ext cx="1671955" cy="831602"/>
              <a:chOff x="2711801" y="4481177"/>
              <a:chExt cx="1671955" cy="831602"/>
            </a:xfrm>
          </p:grpSpPr>
          <p:sp>
            <p:nvSpPr>
              <p:cNvPr id="284" name="모서리가 둥근 직사각형 283"/>
              <p:cNvSpPr/>
              <p:nvPr/>
            </p:nvSpPr>
            <p:spPr>
              <a:xfrm>
                <a:off x="2711801" y="4481177"/>
                <a:ext cx="1671955" cy="831602"/>
              </a:xfrm>
              <a:prstGeom prst="roundRect">
                <a:avLst>
                  <a:gd name="adj" fmla="val 16488"/>
                </a:avLst>
              </a:prstGeom>
              <a:solidFill>
                <a:schemeClr val="tx2">
                  <a:lumMod val="60000"/>
                  <a:lumOff val="40000"/>
                  <a:alpha val="8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5" name="직사각형 284"/>
              <p:cNvSpPr/>
              <p:nvPr/>
            </p:nvSpPr>
            <p:spPr>
              <a:xfrm>
                <a:off x="2990080" y="4758479"/>
                <a:ext cx="1115396" cy="274120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ko-KR" altLang="en-US" sz="1600" spc="-1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63500" algn="ctr" rotWithShape="0">
                        <a:prstClr val="black">
                          <a:alpha val="73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과제 이행관리</a:t>
                </a:r>
              </a:p>
            </p:txBody>
          </p:sp>
        </p:grpSp>
      </p:grpSp>
      <p:sp>
        <p:nvSpPr>
          <p:cNvPr id="312" name="직사각형 311"/>
          <p:cNvSpPr/>
          <p:nvPr/>
        </p:nvSpPr>
        <p:spPr>
          <a:xfrm>
            <a:off x="2947945" y="2934011"/>
            <a:ext cx="1910733" cy="114241"/>
          </a:xfrm>
          <a:prstGeom prst="rect">
            <a:avLst/>
          </a:prstGeom>
          <a:solidFill>
            <a:srgbClr val="2F4C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" name="그룹 9"/>
          <p:cNvGrpSpPr/>
          <p:nvPr/>
        </p:nvGrpSpPr>
        <p:grpSpPr>
          <a:xfrm>
            <a:off x="6001317" y="3528226"/>
            <a:ext cx="2726770" cy="1036562"/>
            <a:chOff x="5699759" y="2989910"/>
            <a:chExt cx="3035734" cy="1154013"/>
          </a:xfrm>
        </p:grpSpPr>
        <p:sp>
          <p:nvSpPr>
            <p:cNvPr id="75" name="모서리가 둥근 직사각형 74"/>
            <p:cNvSpPr/>
            <p:nvPr/>
          </p:nvSpPr>
          <p:spPr>
            <a:xfrm rot="10800000">
              <a:off x="5699759" y="2989910"/>
              <a:ext cx="3034955" cy="1154013"/>
            </a:xfrm>
            <a:prstGeom prst="roundRect">
              <a:avLst>
                <a:gd name="adj" fmla="val 19409"/>
              </a:avLst>
            </a:prstGeom>
            <a:blipFill dpi="0" rotWithShape="1">
              <a:blip r:embed="rId3" cstate="print">
                <a:alphaModFix amt="25000"/>
              </a:blip>
              <a:srcRect/>
              <a:tile tx="0" ty="0" sx="100000" sy="100000" flip="none" algn="tl"/>
            </a:blipFill>
            <a:ln w="3175">
              <a:gradFill>
                <a:gsLst>
                  <a:gs pos="1000">
                    <a:schemeClr val="bg1">
                      <a:lumMod val="50000"/>
                    </a:schemeClr>
                  </a:gs>
                  <a:gs pos="100000">
                    <a:schemeClr val="accent1">
                      <a:tint val="44500"/>
                      <a:satMod val="160000"/>
                      <a:alpha val="0"/>
                    </a:schemeClr>
                  </a:gs>
                </a:gsLst>
                <a:lin ang="81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indent="-457200" algn="ctr" fontAlgn="base" latinLnBrk="0">
                <a:spcBef>
                  <a:spcPct val="0"/>
                </a:spcBef>
                <a:spcAft>
                  <a:spcPct val="0"/>
                </a:spcAft>
                <a:buClr>
                  <a:schemeClr val="bg2"/>
                </a:buClr>
                <a:buSzPct val="100000"/>
              </a:pPr>
              <a:endParaRPr lang="ko-KR" altLang="en-US" sz="1200" spc="-100">
                <a:ln cap="sq">
                  <a:solidFill>
                    <a:srgbClr val="735735">
                      <a:alpha val="0"/>
                    </a:srgbClr>
                  </a:solidFill>
                  <a:miter lim="800000"/>
                </a:ln>
                <a:solidFill>
                  <a:srgbClr val="514639"/>
                </a:solidFill>
                <a:latin typeface="Rix고딕 B" panose="02020603020101020101" pitchFamily="18" charset="-127"/>
                <a:ea typeface="Rix고딕 B" panose="02020603020101020101" pitchFamily="18" charset="-127"/>
              </a:endParaRPr>
            </a:p>
          </p:txBody>
        </p:sp>
        <p:grpSp>
          <p:nvGrpSpPr>
            <p:cNvPr id="3" name="그룹 2"/>
            <p:cNvGrpSpPr/>
            <p:nvPr/>
          </p:nvGrpSpPr>
          <p:grpSpPr>
            <a:xfrm>
              <a:off x="5699799" y="2989910"/>
              <a:ext cx="3035694" cy="366746"/>
              <a:chOff x="5703192" y="2933643"/>
              <a:chExt cx="3035694" cy="366746"/>
            </a:xfrm>
          </p:grpSpPr>
          <p:sp>
            <p:nvSpPr>
              <p:cNvPr id="244" name="양쪽 모서리가 둥근 사각형 243"/>
              <p:cNvSpPr/>
              <p:nvPr/>
            </p:nvSpPr>
            <p:spPr>
              <a:xfrm rot="10800000" flipV="1">
                <a:off x="5703192" y="2933643"/>
                <a:ext cx="3035694" cy="366746"/>
              </a:xfrm>
              <a:prstGeom prst="round2SameRect">
                <a:avLst>
                  <a:gd name="adj1" fmla="val 50000"/>
                  <a:gd name="adj2" fmla="val 50000"/>
                </a:avLst>
              </a:prstGeom>
              <a:blipFill>
                <a:blip r:embed="rId4"/>
                <a:stretch>
                  <a:fillRect/>
                </a:stretch>
              </a:blipFill>
              <a:ln w="3175" cap="sq">
                <a:solidFill>
                  <a:srgbClr val="105FD2"/>
                </a:solidFill>
                <a:miter lim="800000"/>
              </a:ln>
              <a:effectLst>
                <a:innerShdw dist="12700" dir="16200000">
                  <a:schemeClr val="bg1">
                    <a:alpha val="2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>
                <a:scene3d>
                  <a:camera prst="orthographicFront"/>
                  <a:lightRig rig="threePt" dir="t"/>
                </a:scene3d>
                <a:sp3d>
                  <a:bevelT w="0" h="38100"/>
                </a:sp3d>
              </a:bodyPr>
              <a:lstStyle/>
              <a:p>
                <a:pPr indent="-457200" algn="ctr" latinLnBrk="0">
                  <a:spcBef>
                    <a:spcPct val="0"/>
                  </a:spcBef>
                </a:pPr>
                <a:endParaRPr lang="ko-KR" altLang="en-US" spc="-100">
                  <a:ln cap="sq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40000"/>
                      </a:prstClr>
                    </a:outerShdw>
                  </a:effectLst>
                  <a:latin typeface="Rix고딕 B" panose="02020603020101020101" pitchFamily="18" charset="-127"/>
                  <a:ea typeface="Rix고딕 B" panose="02020603020101020101" pitchFamily="18" charset="-127"/>
                </a:endParaRPr>
              </a:p>
            </p:txBody>
          </p:sp>
          <p:sp>
            <p:nvSpPr>
              <p:cNvPr id="245" name="직사각형 244"/>
              <p:cNvSpPr/>
              <p:nvPr/>
            </p:nvSpPr>
            <p:spPr>
              <a:xfrm>
                <a:off x="6949876" y="2978516"/>
                <a:ext cx="537332" cy="276999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/>
              <a:p>
                <a:pPr indent="-457200" algn="ctr" fontAlgn="base" latinLnBrk="0">
                  <a:spcBef>
                    <a:spcPct val="0"/>
                  </a:spcBef>
                </a:pPr>
                <a:r>
                  <a:rPr lang="ko-KR" altLang="en-US" b="1" spc="-150" dirty="0" err="1">
                    <a:ln cap="sq"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  <a:miter lim="800000"/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40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각부처</a:t>
                </a:r>
                <a:endParaRPr lang="ko-KR" altLang="en-US" b="1" spc="-150" dirty="0">
                  <a:ln cap="sq">
                    <a:solidFill>
                      <a:schemeClr val="accent1">
                        <a:shade val="50000"/>
                        <a:alpha val="0"/>
                      </a:schemeClr>
                    </a:solidFill>
                    <a:miter lim="800000"/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40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grpSp>
          <p:nvGrpSpPr>
            <p:cNvPr id="258" name="그룹 257"/>
            <p:cNvGrpSpPr/>
            <p:nvPr/>
          </p:nvGrpSpPr>
          <p:grpSpPr>
            <a:xfrm>
              <a:off x="5867760" y="3483420"/>
              <a:ext cx="2848655" cy="376915"/>
              <a:chOff x="5672138" y="1735900"/>
              <a:chExt cx="3034982" cy="376915"/>
            </a:xfrm>
          </p:grpSpPr>
          <p:sp>
            <p:nvSpPr>
              <p:cNvPr id="259" name="직사각형 258"/>
              <p:cNvSpPr/>
              <p:nvPr/>
            </p:nvSpPr>
            <p:spPr>
              <a:xfrm>
                <a:off x="5786596" y="1735900"/>
                <a:ext cx="2920524" cy="3769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100"/>
                  </a:spcBef>
                  <a:spcAft>
                    <a:spcPts val="100"/>
                  </a:spcAft>
                  <a:buClr>
                    <a:srgbClr val="2F4C9D"/>
                  </a:buClr>
                </a:pPr>
                <a:r>
                  <a:rPr lang="ko-KR" altLang="en-US" sz="1600" b="1" spc="-10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세부 추진전략 </a:t>
                </a:r>
                <a:r>
                  <a:rPr lang="ko-KR" altLang="en-US" sz="1600" b="1" spc="-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마련</a:t>
                </a:r>
                <a:r>
                  <a:rPr lang="en-US" altLang="ko-KR" sz="1600" b="1" spc="-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, </a:t>
                </a:r>
                <a:r>
                  <a:rPr lang="ko-KR" altLang="en-US" sz="1600" b="1" spc="-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시행관리</a:t>
                </a:r>
              </a:p>
            </p:txBody>
          </p:sp>
          <p:pic>
            <p:nvPicPr>
              <p:cNvPr id="260" name="Picture 2" descr="C:\Users\지서니\Desktop\PNG\블릿\코트라 내용시안 copy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72138" y="1835452"/>
                <a:ext cx="136249" cy="12729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9" name="그룹 8"/>
          <p:cNvGrpSpPr/>
          <p:nvPr/>
        </p:nvGrpSpPr>
        <p:grpSpPr>
          <a:xfrm>
            <a:off x="6001317" y="5100031"/>
            <a:ext cx="2726768" cy="1031717"/>
            <a:chOff x="5699759" y="4656646"/>
            <a:chExt cx="3035732" cy="1148618"/>
          </a:xfrm>
        </p:grpSpPr>
        <p:sp>
          <p:nvSpPr>
            <p:cNvPr id="76" name="모서리가 둥근 직사각형 75"/>
            <p:cNvSpPr/>
            <p:nvPr/>
          </p:nvSpPr>
          <p:spPr>
            <a:xfrm rot="10800000">
              <a:off x="5699759" y="4656646"/>
              <a:ext cx="3034955" cy="1148618"/>
            </a:xfrm>
            <a:prstGeom prst="roundRect">
              <a:avLst>
                <a:gd name="adj" fmla="val 17072"/>
              </a:avLst>
            </a:prstGeom>
            <a:blipFill dpi="0" rotWithShape="1">
              <a:blip r:embed="rId3" cstate="print">
                <a:alphaModFix amt="25000"/>
              </a:blip>
              <a:srcRect/>
              <a:tile tx="0" ty="0" sx="100000" sy="100000" flip="none" algn="tl"/>
            </a:blipFill>
            <a:ln w="3175">
              <a:gradFill>
                <a:gsLst>
                  <a:gs pos="1000">
                    <a:schemeClr val="bg1">
                      <a:lumMod val="50000"/>
                    </a:schemeClr>
                  </a:gs>
                  <a:gs pos="100000">
                    <a:schemeClr val="accent1">
                      <a:tint val="44500"/>
                      <a:satMod val="160000"/>
                      <a:alpha val="0"/>
                    </a:schemeClr>
                  </a:gs>
                </a:gsLst>
                <a:lin ang="81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indent="-457200" algn="ctr" fontAlgn="base" latinLnBrk="0">
                <a:spcBef>
                  <a:spcPct val="0"/>
                </a:spcBef>
                <a:spcAft>
                  <a:spcPct val="0"/>
                </a:spcAft>
                <a:buClr>
                  <a:schemeClr val="bg2"/>
                </a:buClr>
                <a:buSzPct val="100000"/>
              </a:pPr>
              <a:endParaRPr lang="ko-KR" altLang="en-US" sz="1200" spc="-100">
                <a:ln cap="sq">
                  <a:solidFill>
                    <a:srgbClr val="735735">
                      <a:alpha val="0"/>
                    </a:srgbClr>
                  </a:solidFill>
                  <a:miter lim="800000"/>
                </a:ln>
                <a:solidFill>
                  <a:srgbClr val="514639"/>
                </a:solidFill>
                <a:latin typeface="Rix고딕 B" panose="02020603020101020101" pitchFamily="18" charset="-127"/>
                <a:ea typeface="Rix고딕 B" panose="02020603020101020101" pitchFamily="18" charset="-127"/>
              </a:endParaRPr>
            </a:p>
          </p:txBody>
        </p:sp>
        <p:grpSp>
          <p:nvGrpSpPr>
            <p:cNvPr id="2" name="그룹 1"/>
            <p:cNvGrpSpPr/>
            <p:nvPr/>
          </p:nvGrpSpPr>
          <p:grpSpPr>
            <a:xfrm>
              <a:off x="5699799" y="4656646"/>
              <a:ext cx="3035692" cy="366746"/>
              <a:chOff x="5699799" y="4667459"/>
              <a:chExt cx="3035692" cy="366746"/>
            </a:xfrm>
          </p:grpSpPr>
          <p:sp>
            <p:nvSpPr>
              <p:cNvPr id="239" name="양쪽 모서리가 둥근 사각형 238"/>
              <p:cNvSpPr/>
              <p:nvPr/>
            </p:nvSpPr>
            <p:spPr>
              <a:xfrm rot="10800000" flipV="1">
                <a:off x="5699799" y="4667459"/>
                <a:ext cx="3035692" cy="366746"/>
              </a:xfrm>
              <a:prstGeom prst="round2SameRect">
                <a:avLst>
                  <a:gd name="adj1" fmla="val 50000"/>
                  <a:gd name="adj2" fmla="val 50000"/>
                </a:avLst>
              </a:prstGeom>
              <a:blipFill>
                <a:blip r:embed="rId7"/>
                <a:stretch>
                  <a:fillRect/>
                </a:stretch>
              </a:blipFill>
              <a:ln w="3175" cap="sq">
                <a:solidFill>
                  <a:srgbClr val="0446A8"/>
                </a:solidFill>
                <a:miter lim="800000"/>
              </a:ln>
              <a:effectLst>
                <a:innerShdw dist="12700" dir="16200000">
                  <a:schemeClr val="bg1">
                    <a:alpha val="2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>
                <a:scene3d>
                  <a:camera prst="orthographicFront"/>
                  <a:lightRig rig="threePt" dir="t"/>
                </a:scene3d>
                <a:sp3d>
                  <a:bevelT w="0" h="38100"/>
                </a:sp3d>
              </a:bodyPr>
              <a:lstStyle/>
              <a:p>
                <a:pPr indent="-457200" algn="ctr" latinLnBrk="0">
                  <a:spcBef>
                    <a:spcPct val="0"/>
                  </a:spcBef>
                </a:pPr>
                <a:endParaRPr lang="ko-KR" altLang="en-US" spc="-100">
                  <a:ln cap="sq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40000"/>
                      </a:prstClr>
                    </a:outerShdw>
                  </a:effectLst>
                  <a:latin typeface="Rix고딕 B" panose="02020603020101020101" pitchFamily="18" charset="-127"/>
                  <a:ea typeface="Rix고딕 B" panose="02020603020101020101" pitchFamily="18" charset="-127"/>
                </a:endParaRPr>
              </a:p>
            </p:txBody>
          </p:sp>
          <p:sp>
            <p:nvSpPr>
              <p:cNvPr id="241" name="직사각형 240"/>
              <p:cNvSpPr/>
              <p:nvPr/>
            </p:nvSpPr>
            <p:spPr>
              <a:xfrm>
                <a:off x="6240735" y="4696640"/>
                <a:ext cx="1948823" cy="308385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/>
              <a:p>
                <a:pPr indent="-457200" algn="ctr" fontAlgn="base" latinLnBrk="0">
                  <a:spcBef>
                    <a:spcPct val="0"/>
                  </a:spcBef>
                </a:pPr>
                <a:r>
                  <a:rPr lang="ko-KR" altLang="en-US" b="1" spc="-150" dirty="0" smtClean="0">
                    <a:ln cap="sq"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  <a:miter lim="800000"/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40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총괄부처</a:t>
                </a:r>
                <a:r>
                  <a:rPr lang="en-US" altLang="ko-KR" b="1" spc="-150" dirty="0" smtClean="0">
                    <a:ln cap="sq"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  <a:miter lim="800000"/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40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(</a:t>
                </a:r>
                <a:r>
                  <a:rPr lang="ko-KR" altLang="en-US" b="1" spc="-150" dirty="0" err="1" smtClean="0">
                    <a:ln cap="sq"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  <a:miter lim="800000"/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40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과기정통부</a:t>
                </a:r>
                <a:r>
                  <a:rPr lang="en-US" altLang="ko-KR" b="1" spc="-150" dirty="0" smtClean="0">
                    <a:ln cap="sq"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  <a:miter lim="800000"/>
                    </a:ln>
                    <a:solidFill>
                      <a:schemeClr val="bg1"/>
                    </a:solidFill>
                    <a:effectLst>
                      <a:outerShdw blurRad="127000" algn="ctr" rotWithShape="0">
                        <a:prstClr val="black">
                          <a:alpha val="40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)</a:t>
                </a:r>
                <a:endParaRPr lang="ko-KR" altLang="en-US" b="1" spc="-150" dirty="0">
                  <a:ln cap="sq">
                    <a:solidFill>
                      <a:schemeClr val="accent1">
                        <a:shade val="50000"/>
                        <a:alpha val="0"/>
                      </a:schemeClr>
                    </a:solidFill>
                    <a:miter lim="800000"/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40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grpSp>
          <p:nvGrpSpPr>
            <p:cNvPr id="261" name="그룹 260"/>
            <p:cNvGrpSpPr/>
            <p:nvPr/>
          </p:nvGrpSpPr>
          <p:grpSpPr>
            <a:xfrm>
              <a:off x="5867760" y="5053828"/>
              <a:ext cx="2848655" cy="646331"/>
              <a:chOff x="5672138" y="1622288"/>
              <a:chExt cx="3034982" cy="646331"/>
            </a:xfrm>
          </p:grpSpPr>
          <p:sp>
            <p:nvSpPr>
              <p:cNvPr id="262" name="직사각형 261"/>
              <p:cNvSpPr/>
              <p:nvPr/>
            </p:nvSpPr>
            <p:spPr>
              <a:xfrm>
                <a:off x="5786596" y="1622288"/>
                <a:ext cx="2920524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100"/>
                  </a:spcBef>
                  <a:spcAft>
                    <a:spcPts val="100"/>
                  </a:spcAft>
                  <a:buClr>
                    <a:srgbClr val="2F4C9D"/>
                  </a:buClr>
                </a:pPr>
                <a:r>
                  <a:rPr lang="ko-KR" altLang="en-US" sz="1600" b="1" spc="-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현안분석</a:t>
                </a:r>
                <a:r>
                  <a:rPr lang="en-US" altLang="ko-KR" sz="1600" b="1" spc="-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, </a:t>
                </a:r>
                <a:r>
                  <a:rPr lang="ko-KR" altLang="en-US" sz="1600" b="1" spc="-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핵심과제 도출</a:t>
                </a:r>
                <a:r>
                  <a:rPr lang="en-US" altLang="ko-KR" sz="1600" b="1" spc="-10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,</a:t>
                </a:r>
                <a:br>
                  <a:rPr lang="en-US" altLang="ko-KR" sz="1600" b="1" spc="-10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</a:br>
                <a:r>
                  <a:rPr lang="ko-KR" altLang="en-US" sz="1600" b="1" spc="-10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총괄지원</a:t>
                </a:r>
                <a:endParaRPr lang="ko-KR" altLang="en-US" sz="16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pic>
            <p:nvPicPr>
              <p:cNvPr id="263" name="Picture 2" descr="C:\Users\지서니\Desktop\PNG\블릿\코트라 내용시안 copy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72138" y="1721840"/>
                <a:ext cx="136249" cy="12729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7" name="그룹 6"/>
          <p:cNvGrpSpPr/>
          <p:nvPr/>
        </p:nvGrpSpPr>
        <p:grpSpPr>
          <a:xfrm>
            <a:off x="1547664" y="764704"/>
            <a:ext cx="5888997" cy="2518792"/>
            <a:chOff x="2051720" y="771974"/>
            <a:chExt cx="5040560" cy="2155906"/>
          </a:xfrm>
        </p:grpSpPr>
        <p:sp>
          <p:nvSpPr>
            <p:cNvPr id="90" name="타원 89"/>
            <p:cNvSpPr/>
            <p:nvPr/>
          </p:nvSpPr>
          <p:spPr>
            <a:xfrm>
              <a:off x="2051720" y="903872"/>
              <a:ext cx="5040560" cy="202400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>
                <a:rot lat="6000000" lon="0" rev="0"/>
              </a:camera>
              <a:lightRig rig="threePt" dir="t"/>
            </a:scene3d>
            <a:sp3d z="292100" extrusionH="184150" prstMaterial="metal">
              <a:bevelT w="8255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5" name="그룹 14"/>
            <p:cNvGrpSpPr/>
            <p:nvPr/>
          </p:nvGrpSpPr>
          <p:grpSpPr>
            <a:xfrm>
              <a:off x="2401192" y="771974"/>
              <a:ext cx="4341617" cy="1413458"/>
              <a:chOff x="2771801" y="877331"/>
              <a:chExt cx="3678072" cy="1197434"/>
            </a:xfrm>
          </p:grpSpPr>
          <p:pic>
            <p:nvPicPr>
              <p:cNvPr id="91" name="그림 90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200" t="40533" r="13599" b="32267"/>
              <a:stretch/>
            </p:blipFill>
            <p:spPr>
              <a:xfrm>
                <a:off x="2771801" y="974579"/>
                <a:ext cx="3678072" cy="1100186"/>
              </a:xfrm>
              <a:prstGeom prst="rect">
                <a:avLst/>
              </a:prstGeom>
            </p:spPr>
          </p:pic>
          <p:sp>
            <p:nvSpPr>
              <p:cNvPr id="92" name="TextBox 91"/>
              <p:cNvSpPr txBox="1"/>
              <p:nvPr/>
            </p:nvSpPr>
            <p:spPr>
              <a:xfrm>
                <a:off x="2909066" y="1027353"/>
                <a:ext cx="617445" cy="223173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ko-KR" altLang="en-US" sz="1400" b="1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민간 주도</a:t>
                </a:r>
                <a:endParaRPr lang="ko-KR" altLang="en-US" sz="14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5512356" y="877331"/>
                <a:ext cx="800220" cy="52322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ko-KR" altLang="en-US" sz="1400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정부 </a:t>
                </a:r>
                <a:r>
                  <a:rPr lang="en-US" altLang="ko-KR" sz="1400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/>
                </a:r>
                <a:br>
                  <a:rPr lang="en-US" altLang="ko-KR" sz="1400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</a:br>
                <a:r>
                  <a:rPr lang="ko-KR" altLang="en-US" sz="1400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총력지원</a:t>
                </a:r>
              </a:p>
            </p:txBody>
          </p:sp>
        </p:grpSp>
      </p:grpSp>
      <p:grpSp>
        <p:nvGrpSpPr>
          <p:cNvPr id="84" name="그룹 83"/>
          <p:cNvGrpSpPr/>
          <p:nvPr/>
        </p:nvGrpSpPr>
        <p:grpSpPr>
          <a:xfrm>
            <a:off x="2943057" y="2756279"/>
            <a:ext cx="1910751" cy="329421"/>
            <a:chOff x="5699801" y="1118419"/>
            <a:chExt cx="3035692" cy="366747"/>
          </a:xfrm>
        </p:grpSpPr>
        <p:sp>
          <p:nvSpPr>
            <p:cNvPr id="85" name="양쪽 모서리가 둥근 사각형 84"/>
            <p:cNvSpPr/>
            <p:nvPr/>
          </p:nvSpPr>
          <p:spPr>
            <a:xfrm rot="10800000" flipV="1">
              <a:off x="5699801" y="1118419"/>
              <a:ext cx="3035692" cy="366747"/>
            </a:xfrm>
            <a:prstGeom prst="round2SameRect">
              <a:avLst>
                <a:gd name="adj1" fmla="val 50000"/>
                <a:gd name="adj2" fmla="val 50000"/>
              </a:avLst>
            </a:prstGeom>
            <a:blipFill>
              <a:blip r:embed="rId9"/>
              <a:stretch>
                <a:fillRect/>
              </a:stretch>
            </a:blipFill>
            <a:ln w="3175" cap="sq">
              <a:solidFill>
                <a:srgbClr val="536175"/>
              </a:solidFill>
              <a:miter lim="800000"/>
            </a:ln>
            <a:effectLst>
              <a:innerShdw dist="12700" dir="16200000">
                <a:schemeClr val="bg1"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/>
            <a:p>
              <a:pPr indent="-457200" algn="ctr" latinLnBrk="0">
                <a:spcBef>
                  <a:spcPct val="0"/>
                </a:spcBef>
              </a:pPr>
              <a:endParaRPr lang="ko-KR" altLang="en-US" spc="-100">
                <a:ln cap="sq">
                  <a:noFill/>
                  <a:miter lim="800000"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Rix고딕 B" panose="02020603020101020101" pitchFamily="18" charset="-127"/>
                <a:ea typeface="Rix고딕 B" panose="02020603020101020101" pitchFamily="18" charset="-127"/>
              </a:endParaRPr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6397367" y="1163294"/>
              <a:ext cx="1635563" cy="276999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indent="-457200" algn="ctr" fontAlgn="base" latinLnBrk="0">
                <a:spcBef>
                  <a:spcPct val="0"/>
                </a:spcBef>
                <a:spcAft>
                  <a:spcPts val="0"/>
                </a:spcAft>
              </a:pPr>
              <a:r>
                <a:rPr lang="en-US" altLang="ko-KR" b="1" spc="-150" dirty="0">
                  <a:ln cap="sq">
                    <a:solidFill>
                      <a:schemeClr val="accent1">
                        <a:shade val="50000"/>
                        <a:alpha val="0"/>
                      </a:schemeClr>
                    </a:solidFill>
                    <a:miter lim="800000"/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40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4</a:t>
              </a:r>
              <a:r>
                <a:rPr lang="ko-KR" altLang="en-US" b="1" spc="-150" dirty="0">
                  <a:ln cap="sq">
                    <a:solidFill>
                      <a:schemeClr val="accent1">
                        <a:shade val="50000"/>
                        <a:alpha val="0"/>
                      </a:schemeClr>
                    </a:solidFill>
                    <a:miter lim="800000"/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40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차 산업혁명 위원회</a:t>
              </a:r>
            </a:p>
          </p:txBody>
        </p:sp>
      </p:grpSp>
      <p:sp>
        <p:nvSpPr>
          <p:cNvPr id="4" name="슬라이드 번호 개체 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236E7D-FB35-4D75-92A5-5D42865B9399}" type="slidenum">
              <a:rPr lang="ko-KR" altLang="en-US" smtClean="0"/>
              <a:pPr/>
              <a:t>26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9703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3892979" y="111994"/>
            <a:ext cx="1358064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28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3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기대효과</a:t>
            </a:r>
          </a:p>
        </p:txBody>
      </p:sp>
      <p:sp>
        <p:nvSpPr>
          <p:cNvPr id="2" name="모서리가 둥근 직사각형 1"/>
          <p:cNvSpPr/>
          <p:nvPr/>
        </p:nvSpPr>
        <p:spPr>
          <a:xfrm rot="10800000">
            <a:off x="393539" y="1226917"/>
            <a:ext cx="3981692" cy="5138372"/>
          </a:xfrm>
          <a:prstGeom prst="roundRect">
            <a:avLst>
              <a:gd name="adj" fmla="val 0"/>
            </a:avLst>
          </a:prstGeom>
          <a:gradFill>
            <a:gsLst>
              <a:gs pos="33000">
                <a:schemeClr val="bg1">
                  <a:alpha val="73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  <a:ln w="3175"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accent1">
                    <a:tint val="44500"/>
                    <a:satMod val="160000"/>
                    <a:alpha val="0"/>
                  </a:schemeClr>
                </a:gs>
              </a:gsLst>
              <a:lin ang="162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395732" y="969153"/>
            <a:ext cx="4002648" cy="555336"/>
            <a:chOff x="395732" y="1180577"/>
            <a:chExt cx="4002648" cy="555336"/>
          </a:xfrm>
        </p:grpSpPr>
        <p:grpSp>
          <p:nvGrpSpPr>
            <p:cNvPr id="3" name="그룹 2"/>
            <p:cNvGrpSpPr/>
            <p:nvPr/>
          </p:nvGrpSpPr>
          <p:grpSpPr>
            <a:xfrm>
              <a:off x="398655" y="1270252"/>
              <a:ext cx="3999725" cy="367600"/>
              <a:chOff x="3730027" y="1270252"/>
              <a:chExt cx="3999725" cy="367600"/>
            </a:xfrm>
          </p:grpSpPr>
          <p:sp>
            <p:nvSpPr>
              <p:cNvPr id="4" name="양쪽 모서리가 둥근 사각형 3"/>
              <p:cNvSpPr/>
              <p:nvPr/>
            </p:nvSpPr>
            <p:spPr>
              <a:xfrm rot="10800000" flipV="1">
                <a:off x="3730027" y="1270252"/>
                <a:ext cx="3999725" cy="367600"/>
              </a:xfrm>
              <a:prstGeom prst="round2SameRect">
                <a:avLst>
                  <a:gd name="adj1" fmla="val 50000"/>
                  <a:gd name="adj2" fmla="val 50000"/>
                </a:avLst>
              </a:prstGeom>
              <a:blipFill>
                <a:blip r:embed="rId2"/>
                <a:stretch>
                  <a:fillRect/>
                </a:stretch>
              </a:blipFill>
              <a:ln w="3175" cap="sq">
                <a:solidFill>
                  <a:srgbClr val="105FD2"/>
                </a:solidFill>
                <a:miter lim="800000"/>
              </a:ln>
              <a:effectLst>
                <a:innerShdw dist="12700" dir="16200000">
                  <a:schemeClr val="bg1">
                    <a:alpha val="2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>
                <a:scene3d>
                  <a:camera prst="orthographicFront"/>
                  <a:lightRig rig="threePt" dir="t"/>
                </a:scene3d>
                <a:sp3d>
                  <a:bevelT w="0" h="38100"/>
                </a:sp3d>
              </a:bodyPr>
              <a:lstStyle/>
              <a:p>
                <a:pPr indent="-457200" algn="ctr" latinLnBrk="0">
                  <a:spcBef>
                    <a:spcPct val="0"/>
                  </a:spcBef>
                </a:pPr>
                <a:endParaRPr lang="ko-KR" altLang="en-US" spc="-100">
                  <a:ln cap="sq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40000"/>
                      </a:prstClr>
                    </a:outerShdw>
                  </a:effectLst>
                  <a:latin typeface="Rix고딕 B" panose="02020603020101020101" pitchFamily="18" charset="-127"/>
                  <a:ea typeface="Rix고딕 B" panose="02020603020101020101" pitchFamily="18" charset="-127"/>
                </a:endParaRPr>
              </a:p>
            </p:txBody>
          </p:sp>
          <p:sp>
            <p:nvSpPr>
              <p:cNvPr id="5" name="직사각형 4"/>
              <p:cNvSpPr/>
              <p:nvPr/>
            </p:nvSpPr>
            <p:spPr>
              <a:xfrm>
                <a:off x="5299002" y="1296572"/>
                <a:ext cx="861774" cy="307777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/>
              <a:p>
                <a:pPr algn="ctr"/>
                <a:r>
                  <a:rPr lang="ko-KR" altLang="en-US" sz="2000" spc="-7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>
                      <a:outerShdw blurRad="63500" dir="2700000" algn="tl">
                        <a:srgbClr val="000000">
                          <a:alpha val="70000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경제효과</a:t>
                </a:r>
              </a:p>
            </p:txBody>
          </p:sp>
        </p:grpSp>
        <p:sp>
          <p:nvSpPr>
            <p:cNvPr id="12" name="타원 11"/>
            <p:cNvSpPr/>
            <p:nvPr/>
          </p:nvSpPr>
          <p:spPr>
            <a:xfrm>
              <a:off x="395732" y="1180577"/>
              <a:ext cx="555336" cy="55533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7" name="모서리가 둥근 직사각형 16"/>
          <p:cNvSpPr/>
          <p:nvPr/>
        </p:nvSpPr>
        <p:spPr>
          <a:xfrm>
            <a:off x="1279680" y="1651604"/>
            <a:ext cx="2777416" cy="1042822"/>
          </a:xfrm>
          <a:prstGeom prst="roundRect">
            <a:avLst>
              <a:gd name="adj" fmla="val 9394"/>
            </a:avLst>
          </a:prstGeom>
          <a:solidFill>
            <a:schemeClr val="accent1">
              <a:lumMod val="20000"/>
              <a:lumOff val="8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5" name="Picture 8" descr="C:\Users\지서니\Pictures\dsdsd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54" y="1380897"/>
            <a:ext cx="1664771" cy="1664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직사각형 35"/>
          <p:cNvSpPr/>
          <p:nvPr/>
        </p:nvSpPr>
        <p:spPr>
          <a:xfrm>
            <a:off x="906396" y="1903101"/>
            <a:ext cx="792687" cy="5612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600" b="1" spc="-150" dirty="0" smtClean="0">
                <a:ln cap="sq">
                  <a:solidFill>
                    <a:schemeClr val="accent1">
                      <a:shade val="50000"/>
                      <a:alpha val="0"/>
                    </a:schemeClr>
                  </a:solidFill>
                  <a:miter lim="800000"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신규매출</a:t>
            </a:r>
            <a:r>
              <a:rPr lang="en-US" altLang="ko-KR" sz="1600" b="1" spc="-150" dirty="0" smtClean="0">
                <a:ln cap="sq">
                  <a:solidFill>
                    <a:schemeClr val="accent1">
                      <a:shade val="50000"/>
                      <a:alpha val="0"/>
                    </a:schemeClr>
                  </a:solidFill>
                  <a:miter lim="800000"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/>
            </a:r>
            <a:br>
              <a:rPr lang="en-US" altLang="ko-KR" sz="1600" b="1" spc="-150" dirty="0" smtClean="0">
                <a:ln cap="sq">
                  <a:solidFill>
                    <a:schemeClr val="accent1">
                      <a:shade val="50000"/>
                      <a:alpha val="0"/>
                    </a:schemeClr>
                  </a:solidFill>
                  <a:miter lim="800000"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600" b="1" spc="-150" dirty="0" smtClean="0">
                <a:ln cap="sq">
                  <a:solidFill>
                    <a:schemeClr val="accent1">
                      <a:shade val="50000"/>
                      <a:alpha val="0"/>
                    </a:schemeClr>
                  </a:solidFill>
                  <a:miter lim="800000"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증대</a:t>
            </a:r>
            <a:endParaRPr lang="ko-KR" altLang="en-US" sz="1600" b="1" spc="-150" dirty="0">
              <a:ln cap="sq">
                <a:solidFill>
                  <a:schemeClr val="accent1">
                    <a:shade val="50000"/>
                    <a:alpha val="0"/>
                  </a:schemeClr>
                </a:solidFill>
                <a:miter lim="800000"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938510" y="1962758"/>
            <a:ext cx="844228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ko-KR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2F4C9D"/>
                </a:solidFill>
                <a:latin typeface="KoPub돋움체 Bold" pitchFamily="18" charset="-127"/>
                <a:ea typeface="KoPub돋움체 Bold" pitchFamily="18" charset="-127"/>
              </a:rPr>
              <a:t>24.1</a:t>
            </a:r>
            <a:r>
              <a:rPr lang="ko-KR" altLang="en-US" sz="1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</a:rPr>
              <a:t>조원</a:t>
            </a:r>
            <a:endParaRPr lang="ko-KR" altLang="en-US" sz="12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2123705" y="2177818"/>
            <a:ext cx="798227" cy="519500"/>
          </a:xfrm>
          <a:prstGeom prst="rect">
            <a:avLst/>
          </a:prstGeom>
          <a:solidFill>
            <a:srgbClr val="2F4C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KoPub돋움체 Bold" pitchFamily="18" charset="-127"/>
              <a:ea typeface="KoPub돋움체 Bold" pitchFamily="18" charset="-127"/>
            </a:endParaRPr>
          </a:p>
        </p:txBody>
      </p:sp>
      <p:sp>
        <p:nvSpPr>
          <p:cNvPr id="44" name="사다리꼴 43"/>
          <p:cNvSpPr/>
          <p:nvPr/>
        </p:nvSpPr>
        <p:spPr>
          <a:xfrm>
            <a:off x="2123705" y="2083921"/>
            <a:ext cx="798228" cy="93897"/>
          </a:xfrm>
          <a:prstGeom prst="trapezoid">
            <a:avLst>
              <a:gd name="adj" fmla="val 94842"/>
            </a:avLst>
          </a:prstGeom>
          <a:solidFill>
            <a:srgbClr val="1A2A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0" name="그룹 49"/>
          <p:cNvGrpSpPr/>
          <p:nvPr/>
        </p:nvGrpSpPr>
        <p:grpSpPr>
          <a:xfrm flipV="1">
            <a:off x="3666478" y="1777207"/>
            <a:ext cx="186784" cy="317460"/>
            <a:chOff x="561708" y="3964411"/>
            <a:chExt cx="914401" cy="1554122"/>
          </a:xfrm>
          <a:solidFill>
            <a:schemeClr val="bg1">
              <a:lumMod val="65000"/>
            </a:schemeClr>
          </a:solidFill>
        </p:grpSpPr>
        <p:sp>
          <p:nvSpPr>
            <p:cNvPr id="52" name="1/2 액자 51"/>
            <p:cNvSpPr/>
            <p:nvPr/>
          </p:nvSpPr>
          <p:spPr>
            <a:xfrm rot="13500000">
              <a:off x="561709" y="4393921"/>
              <a:ext cx="914399" cy="914400"/>
            </a:xfrm>
            <a:prstGeom prst="halfFrame">
              <a:avLst>
                <a:gd name="adj1" fmla="val 10000"/>
                <a:gd name="adj2" fmla="val 10000"/>
              </a:avLst>
            </a:prstGeom>
            <a:solidFill>
              <a:srgbClr val="E28700"/>
            </a:solidFill>
            <a:ln w="3175" cap="sq">
              <a:noFill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/>
            <a:p>
              <a:pPr indent="-457200" algn="ctr" latinLnBrk="0">
                <a:spcBef>
                  <a:spcPct val="0"/>
                </a:spcBef>
              </a:pPr>
              <a:endParaRPr lang="ko-KR" altLang="en-US" sz="1200" spc="-100">
                <a:ln cap="sq">
                  <a:noFill/>
                  <a:miter lim="800000"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Rix고딕 B" panose="02020603020101020101" pitchFamily="18" charset="-127"/>
                <a:ea typeface="Rix고딕 B" panose="02020603020101020101" pitchFamily="18" charset="-127"/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958856" y="3964411"/>
              <a:ext cx="120112" cy="1458673"/>
            </a:xfrm>
            <a:prstGeom prst="rect">
              <a:avLst/>
            </a:prstGeom>
            <a:solidFill>
              <a:srgbClr val="E28700"/>
            </a:solidFill>
            <a:ln w="3175" cap="sq">
              <a:noFill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/>
            <a:p>
              <a:pPr indent="-457200" algn="ctr" latinLnBrk="0">
                <a:spcBef>
                  <a:spcPct val="0"/>
                </a:spcBef>
              </a:pPr>
              <a:endParaRPr lang="ko-KR" altLang="en-US" sz="1200" spc="-100">
                <a:ln cap="sq">
                  <a:noFill/>
                  <a:miter lim="800000"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Rix고딕 B" panose="02020603020101020101" pitchFamily="18" charset="-127"/>
                <a:ea typeface="Rix고딕 B" panose="02020603020101020101" pitchFamily="18" charset="-127"/>
              </a:endParaRPr>
            </a:p>
          </p:txBody>
        </p:sp>
        <p:sp>
          <p:nvSpPr>
            <p:cNvPr id="54" name="1/2 액자 53"/>
            <p:cNvSpPr/>
            <p:nvPr/>
          </p:nvSpPr>
          <p:spPr>
            <a:xfrm rot="13500000">
              <a:off x="561708" y="4604133"/>
              <a:ext cx="914400" cy="914400"/>
            </a:xfrm>
            <a:prstGeom prst="halfFrame">
              <a:avLst>
                <a:gd name="adj1" fmla="val 10000"/>
                <a:gd name="adj2" fmla="val 10000"/>
              </a:avLst>
            </a:prstGeom>
            <a:solidFill>
              <a:schemeClr val="bg1">
                <a:lumMod val="85000"/>
                <a:alpha val="85000"/>
              </a:schemeClr>
            </a:solidFill>
            <a:ln w="9525" cap="flat" cmpd="sng" algn="ctr">
              <a:noFill/>
              <a:prstDash val="solid"/>
            </a:ln>
            <a:effectLst/>
          </p:spPr>
          <p:txBody>
            <a:bodyPr wrap="square" lIns="0" tIns="36000" rIns="0" bIns="0" rtlCol="0" anchor="ctr" anchorCtr="0">
              <a:scene3d>
                <a:camera prst="orthographicFront"/>
                <a:lightRig rig="threePt" dir="t"/>
              </a:scene3d>
              <a:sp3d>
                <a:bevelT w="0" h="38100"/>
                <a:contourClr>
                  <a:srgbClr val="213165"/>
                </a:contourClr>
              </a:sp3d>
            </a:bodyPr>
            <a:lstStyle/>
            <a:p>
              <a:pPr indent="-457200" algn="ctr" latinLnBrk="0">
                <a:lnSpc>
                  <a:spcPct val="110000"/>
                </a:lnSpc>
                <a:spcBef>
                  <a:spcPct val="0"/>
                </a:spcBef>
              </a:pPr>
              <a:endParaRPr lang="ko-KR" altLang="en-US" sz="2000" b="1" kern="0" spc="-70">
                <a:ln cap="sq">
                  <a:solidFill>
                    <a:srgbClr val="4F81BD">
                      <a:alpha val="0"/>
                    </a:srgbClr>
                  </a:solidFill>
                  <a:miter lim="800000"/>
                </a:ln>
                <a:solidFill>
                  <a:prstClr val="white"/>
                </a:solidFill>
                <a:effectLst>
                  <a:outerShdw blurRad="50800" dir="5400000" algn="t" rotWithShape="0">
                    <a:prstClr val="black">
                      <a:alpha val="2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1" name="도넛 50"/>
          <p:cNvSpPr/>
          <p:nvPr/>
        </p:nvSpPr>
        <p:spPr>
          <a:xfrm rot="16200000" flipV="1">
            <a:off x="3735842" y="2088923"/>
            <a:ext cx="47779" cy="47779"/>
          </a:xfrm>
          <a:prstGeom prst="donut">
            <a:avLst>
              <a:gd name="adj" fmla="val 14551"/>
            </a:avLst>
          </a:prstGeom>
          <a:solidFill>
            <a:srgbClr val="E28700"/>
          </a:solidFill>
          <a:ln w="3175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0"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indent="-457200" algn="ctr" latinLnBrk="0">
              <a:spcBef>
                <a:spcPct val="0"/>
              </a:spcBef>
            </a:pPr>
            <a:endParaRPr lang="ko-KR" altLang="en-US" sz="1200" spc="-100">
              <a:ln cap="sq">
                <a:noFill/>
                <a:miter lim="800000"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  <a:latin typeface="Rix고딕 B" panose="02020603020101020101" pitchFamily="18" charset="-127"/>
              <a:ea typeface="Rix고딕 B" panose="02020603020101020101" pitchFamily="18" charset="-127"/>
            </a:endParaRPr>
          </a:p>
        </p:txBody>
      </p:sp>
      <p:sp>
        <p:nvSpPr>
          <p:cNvPr id="57" name="모서리가 둥근 직사각형 56"/>
          <p:cNvSpPr/>
          <p:nvPr/>
        </p:nvSpPr>
        <p:spPr>
          <a:xfrm>
            <a:off x="1279680" y="3005273"/>
            <a:ext cx="2777416" cy="1042822"/>
          </a:xfrm>
          <a:prstGeom prst="roundRect">
            <a:avLst>
              <a:gd name="adj" fmla="val 9394"/>
            </a:avLst>
          </a:prstGeom>
          <a:solidFill>
            <a:schemeClr val="accent1">
              <a:lumMod val="20000"/>
              <a:lumOff val="8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2" name="Picture 8" descr="C:\Users\지서니\Pictures\dsdsd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54" y="2734566"/>
            <a:ext cx="1664771" cy="1664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직사각형 72"/>
          <p:cNvSpPr/>
          <p:nvPr/>
        </p:nvSpPr>
        <p:spPr>
          <a:xfrm>
            <a:off x="887163" y="3333353"/>
            <a:ext cx="831152" cy="3249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600" b="1" spc="-150" dirty="0">
                <a:ln cap="sq">
                  <a:solidFill>
                    <a:schemeClr val="accent1">
                      <a:shade val="50000"/>
                      <a:alpha val="0"/>
                    </a:schemeClr>
                  </a:solidFill>
                  <a:miter lim="800000"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비용 절감</a:t>
            </a:r>
          </a:p>
        </p:txBody>
      </p:sp>
      <p:sp>
        <p:nvSpPr>
          <p:cNvPr id="67" name="직사각형 66"/>
          <p:cNvSpPr/>
          <p:nvPr/>
        </p:nvSpPr>
        <p:spPr>
          <a:xfrm>
            <a:off x="2123705" y="3216356"/>
            <a:ext cx="798227" cy="834631"/>
          </a:xfrm>
          <a:prstGeom prst="rect">
            <a:avLst/>
          </a:prstGeom>
          <a:solidFill>
            <a:srgbClr val="2F4C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KoPub돋움체 Bold" pitchFamily="18" charset="-127"/>
              <a:ea typeface="KoPub돋움체 Bold" pitchFamily="18" charset="-127"/>
            </a:endParaRPr>
          </a:p>
        </p:txBody>
      </p:sp>
      <p:sp>
        <p:nvSpPr>
          <p:cNvPr id="68" name="사다리꼴 67"/>
          <p:cNvSpPr/>
          <p:nvPr/>
        </p:nvSpPr>
        <p:spPr>
          <a:xfrm>
            <a:off x="2123705" y="3127483"/>
            <a:ext cx="798228" cy="93897"/>
          </a:xfrm>
          <a:prstGeom prst="trapezoid">
            <a:avLst>
              <a:gd name="adj" fmla="val 94842"/>
            </a:avLst>
          </a:prstGeom>
          <a:solidFill>
            <a:srgbClr val="1A2A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9" name="그룹 68"/>
          <p:cNvGrpSpPr/>
          <p:nvPr/>
        </p:nvGrpSpPr>
        <p:grpSpPr>
          <a:xfrm>
            <a:off x="2167403" y="2782908"/>
            <a:ext cx="602061" cy="424714"/>
            <a:chOff x="679768" y="3133139"/>
            <a:chExt cx="820946" cy="579124"/>
          </a:xfrm>
        </p:grpSpPr>
        <p:pic>
          <p:nvPicPr>
            <p:cNvPr id="75" name="Picture 6" descr="C:\Users\지서니\Downloads\money-bag (1)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768" y="3133139"/>
              <a:ext cx="553085" cy="5530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6" name="Picture 5" descr="C:\Users\지서니\Downloads\coins (4)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8118" y="3269668"/>
              <a:ext cx="442596" cy="442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9" name="TextBox 58"/>
          <p:cNvSpPr txBox="1"/>
          <p:nvPr/>
        </p:nvSpPr>
        <p:spPr>
          <a:xfrm>
            <a:off x="2938510" y="3316427"/>
            <a:ext cx="844228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ko-KR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2F4C9D"/>
                </a:solidFill>
                <a:latin typeface="KoPub돋움체 Bold" pitchFamily="18" charset="-127"/>
                <a:ea typeface="KoPub돋움체 Bold" pitchFamily="18" charset="-127"/>
              </a:rPr>
              <a:t>55.4</a:t>
            </a:r>
            <a:r>
              <a:rPr lang="ko-KR" altLang="en-US" sz="1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</a:rPr>
              <a:t>조원</a:t>
            </a:r>
            <a:endParaRPr lang="ko-KR" altLang="en-US" sz="12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itchFamily="18" charset="-127"/>
              <a:ea typeface="KoPub돋움체 Medium" pitchFamily="18" charset="-127"/>
            </a:endParaRPr>
          </a:p>
        </p:txBody>
      </p:sp>
      <p:grpSp>
        <p:nvGrpSpPr>
          <p:cNvPr id="61" name="그룹 60"/>
          <p:cNvGrpSpPr/>
          <p:nvPr/>
        </p:nvGrpSpPr>
        <p:grpSpPr>
          <a:xfrm rot="5400000">
            <a:off x="3580123" y="3451275"/>
            <a:ext cx="359495" cy="186784"/>
            <a:chOff x="4240530" y="4188361"/>
            <a:chExt cx="779909" cy="405219"/>
          </a:xfrm>
        </p:grpSpPr>
        <p:grpSp>
          <p:nvGrpSpPr>
            <p:cNvPr id="62" name="그룹 61"/>
            <p:cNvGrpSpPr/>
            <p:nvPr/>
          </p:nvGrpSpPr>
          <p:grpSpPr>
            <a:xfrm rot="16200000">
              <a:off x="4473471" y="4046613"/>
              <a:ext cx="405219" cy="688716"/>
              <a:chOff x="561708" y="3964411"/>
              <a:chExt cx="914400" cy="1554122"/>
            </a:xfrm>
            <a:solidFill>
              <a:schemeClr val="bg1">
                <a:lumMod val="65000"/>
              </a:schemeClr>
            </a:solidFill>
          </p:grpSpPr>
          <p:sp>
            <p:nvSpPr>
              <p:cNvPr id="64" name="1/2 액자 63"/>
              <p:cNvSpPr/>
              <p:nvPr/>
            </p:nvSpPr>
            <p:spPr>
              <a:xfrm rot="13500000">
                <a:off x="561708" y="4393922"/>
                <a:ext cx="914400" cy="914400"/>
              </a:xfrm>
              <a:prstGeom prst="halfFrame">
                <a:avLst>
                  <a:gd name="adj1" fmla="val 10000"/>
                  <a:gd name="adj2" fmla="val 10000"/>
                </a:avLst>
              </a:prstGeom>
              <a:solidFill>
                <a:srgbClr val="E28700"/>
              </a:solidFill>
              <a:ln w="3175" cap="sq">
                <a:noFill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>
                <a:scene3d>
                  <a:camera prst="orthographicFront"/>
                  <a:lightRig rig="threePt" dir="t"/>
                </a:scene3d>
                <a:sp3d>
                  <a:bevelT w="0" h="38100"/>
                </a:sp3d>
              </a:bodyPr>
              <a:lstStyle/>
              <a:p>
                <a:pPr indent="-457200" algn="ctr" latinLnBrk="0">
                  <a:spcBef>
                    <a:spcPct val="0"/>
                  </a:spcBef>
                </a:pPr>
                <a:endParaRPr lang="ko-KR" altLang="en-US" sz="1200" spc="-100">
                  <a:ln cap="sq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40000"/>
                      </a:prstClr>
                    </a:outerShdw>
                  </a:effectLst>
                  <a:latin typeface="Rix고딕 B" panose="02020603020101020101" pitchFamily="18" charset="-127"/>
                  <a:ea typeface="Rix고딕 B" panose="02020603020101020101" pitchFamily="18" charset="-127"/>
                </a:endParaRPr>
              </a:p>
            </p:txBody>
          </p:sp>
          <p:sp>
            <p:nvSpPr>
              <p:cNvPr id="65" name="직사각형 64"/>
              <p:cNvSpPr/>
              <p:nvPr/>
            </p:nvSpPr>
            <p:spPr>
              <a:xfrm>
                <a:off x="958856" y="3964411"/>
                <a:ext cx="120112" cy="1458673"/>
              </a:xfrm>
              <a:prstGeom prst="rect">
                <a:avLst/>
              </a:prstGeom>
              <a:solidFill>
                <a:srgbClr val="E28700"/>
              </a:solidFill>
              <a:ln w="3175" cap="sq">
                <a:noFill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>
                <a:scene3d>
                  <a:camera prst="orthographicFront"/>
                  <a:lightRig rig="threePt" dir="t"/>
                </a:scene3d>
                <a:sp3d>
                  <a:bevelT w="0" h="38100"/>
                </a:sp3d>
              </a:bodyPr>
              <a:lstStyle/>
              <a:p>
                <a:pPr indent="-457200" algn="ctr" latinLnBrk="0">
                  <a:spcBef>
                    <a:spcPct val="0"/>
                  </a:spcBef>
                </a:pPr>
                <a:endParaRPr lang="ko-KR" altLang="en-US" sz="1200" spc="-100">
                  <a:ln cap="sq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40000"/>
                      </a:prstClr>
                    </a:outerShdw>
                  </a:effectLst>
                  <a:latin typeface="Rix고딕 B" panose="02020603020101020101" pitchFamily="18" charset="-127"/>
                  <a:ea typeface="Rix고딕 B" panose="02020603020101020101" pitchFamily="18" charset="-127"/>
                </a:endParaRPr>
              </a:p>
            </p:txBody>
          </p:sp>
          <p:sp>
            <p:nvSpPr>
              <p:cNvPr id="66" name="1/2 액자 65"/>
              <p:cNvSpPr/>
              <p:nvPr/>
            </p:nvSpPr>
            <p:spPr>
              <a:xfrm rot="13500000">
                <a:off x="561708" y="4604133"/>
                <a:ext cx="914400" cy="914400"/>
              </a:xfrm>
              <a:prstGeom prst="halfFrame">
                <a:avLst>
                  <a:gd name="adj1" fmla="val 10000"/>
                  <a:gd name="adj2" fmla="val 10000"/>
                </a:avLst>
              </a:prstGeom>
              <a:solidFill>
                <a:schemeClr val="bg1">
                  <a:lumMod val="85000"/>
                  <a:alpha val="8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wrap="square" lIns="0" tIns="36000" rIns="0" bIns="0" rtlCol="0" anchor="ctr" anchorCtr="0">
                <a:scene3d>
                  <a:camera prst="orthographicFront"/>
                  <a:lightRig rig="threePt" dir="t"/>
                </a:scene3d>
                <a:sp3d>
                  <a:bevelT w="0" h="38100"/>
                  <a:contourClr>
                    <a:srgbClr val="213165"/>
                  </a:contourClr>
                </a:sp3d>
              </a:bodyPr>
              <a:lstStyle/>
              <a:p>
                <a:pPr indent="-457200" algn="ctr" latinLnBrk="0">
                  <a:lnSpc>
                    <a:spcPct val="110000"/>
                  </a:lnSpc>
                  <a:spcBef>
                    <a:spcPct val="0"/>
                  </a:spcBef>
                </a:pPr>
                <a:endParaRPr lang="ko-KR" altLang="en-US" sz="2000" b="1" kern="0" spc="-70">
                  <a:ln cap="sq">
                    <a:solidFill>
                      <a:srgbClr val="4F81BD">
                        <a:alpha val="0"/>
                      </a:srgbClr>
                    </a:solidFill>
                    <a:miter lim="800000"/>
                  </a:ln>
                  <a:solidFill>
                    <a:prstClr val="white"/>
                  </a:solidFill>
                  <a:effectLst>
                    <a:outerShdw blurRad="50800" dir="5400000" algn="t" rotWithShape="0">
                      <a:prstClr val="black">
                        <a:alpha val="20000"/>
                      </a:prst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63" name="도넛 62"/>
            <p:cNvSpPr/>
            <p:nvPr/>
          </p:nvSpPr>
          <p:spPr>
            <a:xfrm>
              <a:off x="4240530" y="4339446"/>
              <a:ext cx="103654" cy="103654"/>
            </a:xfrm>
            <a:prstGeom prst="donut">
              <a:avLst>
                <a:gd name="adj" fmla="val 14551"/>
              </a:avLst>
            </a:prstGeom>
            <a:solidFill>
              <a:srgbClr val="E28700"/>
            </a:solidFill>
            <a:ln w="3175" cap="sq">
              <a:noFill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/>
            <a:p>
              <a:pPr indent="-457200" algn="ctr" latinLnBrk="0">
                <a:spcBef>
                  <a:spcPct val="0"/>
                </a:spcBef>
              </a:pPr>
              <a:endParaRPr lang="ko-KR" altLang="en-US" sz="1200" spc="-100">
                <a:ln cap="sq">
                  <a:noFill/>
                  <a:miter lim="800000"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Rix고딕 B" panose="02020603020101020101" pitchFamily="18" charset="-127"/>
                <a:ea typeface="Rix고딕 B" panose="02020603020101020101" pitchFamily="18" charset="-127"/>
              </a:endParaRPr>
            </a:p>
          </p:txBody>
        </p:sp>
      </p:grpSp>
      <p:sp>
        <p:nvSpPr>
          <p:cNvPr id="80" name="모서리가 둥근 직사각형 79"/>
          <p:cNvSpPr/>
          <p:nvPr/>
        </p:nvSpPr>
        <p:spPr>
          <a:xfrm>
            <a:off x="1279680" y="4358942"/>
            <a:ext cx="2777416" cy="1042822"/>
          </a:xfrm>
          <a:prstGeom prst="roundRect">
            <a:avLst>
              <a:gd name="adj" fmla="val 9394"/>
            </a:avLst>
          </a:prstGeom>
          <a:solidFill>
            <a:schemeClr val="accent1">
              <a:lumMod val="20000"/>
              <a:lumOff val="8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1" name="그룹 80"/>
          <p:cNvGrpSpPr/>
          <p:nvPr/>
        </p:nvGrpSpPr>
        <p:grpSpPr>
          <a:xfrm>
            <a:off x="470354" y="4088235"/>
            <a:ext cx="1664771" cy="1664770"/>
            <a:chOff x="395288" y="1384714"/>
            <a:chExt cx="1734454" cy="1734454"/>
          </a:xfrm>
        </p:grpSpPr>
        <p:pic>
          <p:nvPicPr>
            <p:cNvPr id="96" name="Picture 8" descr="C:\Users\지서니\Pictures\dsdsd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288" y="1384714"/>
              <a:ext cx="1734454" cy="17344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7" name="직사각형 96"/>
            <p:cNvSpPr/>
            <p:nvPr/>
          </p:nvSpPr>
          <p:spPr>
            <a:xfrm>
              <a:off x="829544" y="1876485"/>
              <a:ext cx="86594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600" b="1" spc="-150" dirty="0">
                  <a:ln cap="sq">
                    <a:solidFill>
                      <a:schemeClr val="accent1">
                        <a:shade val="50000"/>
                        <a:alpha val="0"/>
                      </a:schemeClr>
                    </a:solidFill>
                    <a:miter lim="800000"/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40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소비자</a:t>
              </a:r>
              <a:r>
                <a:rPr lang="en-US" altLang="ko-KR" sz="1600" b="1" spc="-150" dirty="0">
                  <a:ln cap="sq">
                    <a:solidFill>
                      <a:schemeClr val="accent1">
                        <a:shade val="50000"/>
                        <a:alpha val="0"/>
                      </a:schemeClr>
                    </a:solidFill>
                    <a:miter lim="800000"/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40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/>
              </a:r>
              <a:br>
                <a:rPr lang="en-US" altLang="ko-KR" sz="1600" b="1" spc="-150" dirty="0">
                  <a:ln cap="sq">
                    <a:solidFill>
                      <a:schemeClr val="accent1">
                        <a:shade val="50000"/>
                        <a:alpha val="0"/>
                      </a:schemeClr>
                    </a:solidFill>
                    <a:miter lim="800000"/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40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</a:br>
              <a:r>
                <a:rPr lang="ko-KR" altLang="en-US" sz="1600" b="1" spc="-150" dirty="0">
                  <a:ln cap="sq">
                    <a:solidFill>
                      <a:schemeClr val="accent1">
                        <a:shade val="50000"/>
                        <a:alpha val="0"/>
                      </a:schemeClr>
                    </a:solidFill>
                    <a:miter lim="800000"/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40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후생 증가</a:t>
              </a:r>
            </a:p>
          </p:txBody>
        </p:sp>
      </p:grpSp>
      <p:sp>
        <p:nvSpPr>
          <p:cNvPr id="91" name="직사각형 90"/>
          <p:cNvSpPr/>
          <p:nvPr/>
        </p:nvSpPr>
        <p:spPr>
          <a:xfrm>
            <a:off x="2123705" y="4736255"/>
            <a:ext cx="798227" cy="668401"/>
          </a:xfrm>
          <a:prstGeom prst="rect">
            <a:avLst/>
          </a:prstGeom>
          <a:solidFill>
            <a:srgbClr val="2F4C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KoPub돋움체 Bold" pitchFamily="18" charset="-127"/>
              <a:ea typeface="KoPub돋움체 Bold" pitchFamily="18" charset="-127"/>
            </a:endParaRPr>
          </a:p>
        </p:txBody>
      </p:sp>
      <p:sp>
        <p:nvSpPr>
          <p:cNvPr id="92" name="사다리꼴 91"/>
          <p:cNvSpPr/>
          <p:nvPr/>
        </p:nvSpPr>
        <p:spPr>
          <a:xfrm>
            <a:off x="2123705" y="4643032"/>
            <a:ext cx="798228" cy="93897"/>
          </a:xfrm>
          <a:prstGeom prst="trapezoid">
            <a:avLst>
              <a:gd name="adj" fmla="val 94842"/>
            </a:avLst>
          </a:prstGeom>
          <a:solidFill>
            <a:srgbClr val="1A2A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TextBox 83"/>
          <p:cNvSpPr txBox="1"/>
          <p:nvPr/>
        </p:nvSpPr>
        <p:spPr>
          <a:xfrm>
            <a:off x="2938510" y="4670096"/>
            <a:ext cx="844228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ko-KR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2F4C9D"/>
                </a:solidFill>
                <a:latin typeface="KoPub돋움체 Bold" pitchFamily="18" charset="-127"/>
                <a:ea typeface="KoPub돋움체 Bold" pitchFamily="18" charset="-127"/>
              </a:rPr>
              <a:t>48.6</a:t>
            </a:r>
            <a:r>
              <a:rPr lang="ko-KR" altLang="en-US" sz="1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</a:rPr>
              <a:t>조원</a:t>
            </a:r>
            <a:endParaRPr lang="ko-KR" altLang="en-US" sz="12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itchFamily="18" charset="-127"/>
              <a:ea typeface="KoPub돋움체 Medium" pitchFamily="18" charset="-127"/>
            </a:endParaRPr>
          </a:p>
        </p:txBody>
      </p:sp>
      <p:grpSp>
        <p:nvGrpSpPr>
          <p:cNvPr id="85" name="그룹 84"/>
          <p:cNvGrpSpPr/>
          <p:nvPr/>
        </p:nvGrpSpPr>
        <p:grpSpPr>
          <a:xfrm rot="16200000" flipV="1">
            <a:off x="3580123" y="4571728"/>
            <a:ext cx="359495" cy="186784"/>
            <a:chOff x="4240530" y="4188361"/>
            <a:chExt cx="779909" cy="405219"/>
          </a:xfrm>
        </p:grpSpPr>
        <p:grpSp>
          <p:nvGrpSpPr>
            <p:cNvPr id="86" name="그룹 85"/>
            <p:cNvGrpSpPr/>
            <p:nvPr/>
          </p:nvGrpSpPr>
          <p:grpSpPr>
            <a:xfrm rot="16200000">
              <a:off x="4473471" y="4046613"/>
              <a:ext cx="405219" cy="688716"/>
              <a:chOff x="561708" y="3964411"/>
              <a:chExt cx="914400" cy="1554122"/>
            </a:xfrm>
            <a:solidFill>
              <a:schemeClr val="bg1">
                <a:lumMod val="65000"/>
              </a:schemeClr>
            </a:solidFill>
          </p:grpSpPr>
          <p:sp>
            <p:nvSpPr>
              <p:cNvPr id="88" name="1/2 액자 87"/>
              <p:cNvSpPr/>
              <p:nvPr/>
            </p:nvSpPr>
            <p:spPr>
              <a:xfrm rot="13500000">
                <a:off x="561708" y="4393922"/>
                <a:ext cx="914400" cy="914400"/>
              </a:xfrm>
              <a:prstGeom prst="halfFrame">
                <a:avLst>
                  <a:gd name="adj1" fmla="val 10000"/>
                  <a:gd name="adj2" fmla="val 10000"/>
                </a:avLst>
              </a:prstGeom>
              <a:solidFill>
                <a:srgbClr val="E28700"/>
              </a:solidFill>
              <a:ln w="3175" cap="sq">
                <a:noFill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>
                <a:scene3d>
                  <a:camera prst="orthographicFront"/>
                  <a:lightRig rig="threePt" dir="t"/>
                </a:scene3d>
                <a:sp3d>
                  <a:bevelT w="0" h="38100"/>
                </a:sp3d>
              </a:bodyPr>
              <a:lstStyle/>
              <a:p>
                <a:pPr indent="-457200" algn="ctr" latinLnBrk="0">
                  <a:spcBef>
                    <a:spcPct val="0"/>
                  </a:spcBef>
                </a:pPr>
                <a:endParaRPr lang="ko-KR" altLang="en-US" sz="1200" spc="-100">
                  <a:ln cap="sq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40000"/>
                      </a:prstClr>
                    </a:outerShdw>
                  </a:effectLst>
                  <a:latin typeface="Rix고딕 B" panose="02020603020101020101" pitchFamily="18" charset="-127"/>
                  <a:ea typeface="Rix고딕 B" panose="02020603020101020101" pitchFamily="18" charset="-127"/>
                </a:endParaRPr>
              </a:p>
            </p:txBody>
          </p:sp>
          <p:sp>
            <p:nvSpPr>
              <p:cNvPr id="89" name="직사각형 88"/>
              <p:cNvSpPr/>
              <p:nvPr/>
            </p:nvSpPr>
            <p:spPr>
              <a:xfrm>
                <a:off x="958856" y="3964411"/>
                <a:ext cx="120112" cy="1458673"/>
              </a:xfrm>
              <a:prstGeom prst="rect">
                <a:avLst/>
              </a:prstGeom>
              <a:solidFill>
                <a:srgbClr val="E28700"/>
              </a:solidFill>
              <a:ln w="3175" cap="sq">
                <a:noFill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>
                <a:scene3d>
                  <a:camera prst="orthographicFront"/>
                  <a:lightRig rig="threePt" dir="t"/>
                </a:scene3d>
                <a:sp3d>
                  <a:bevelT w="0" h="38100"/>
                </a:sp3d>
              </a:bodyPr>
              <a:lstStyle/>
              <a:p>
                <a:pPr indent="-457200" algn="ctr" latinLnBrk="0">
                  <a:spcBef>
                    <a:spcPct val="0"/>
                  </a:spcBef>
                </a:pPr>
                <a:endParaRPr lang="ko-KR" altLang="en-US" sz="1200" spc="-100">
                  <a:ln cap="sq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40000"/>
                      </a:prstClr>
                    </a:outerShdw>
                  </a:effectLst>
                  <a:latin typeface="Rix고딕 B" panose="02020603020101020101" pitchFamily="18" charset="-127"/>
                  <a:ea typeface="Rix고딕 B" panose="02020603020101020101" pitchFamily="18" charset="-127"/>
                </a:endParaRPr>
              </a:p>
            </p:txBody>
          </p:sp>
          <p:sp>
            <p:nvSpPr>
              <p:cNvPr id="90" name="1/2 액자 89"/>
              <p:cNvSpPr/>
              <p:nvPr/>
            </p:nvSpPr>
            <p:spPr>
              <a:xfrm rot="13500000">
                <a:off x="561708" y="4604133"/>
                <a:ext cx="914400" cy="914400"/>
              </a:xfrm>
              <a:prstGeom prst="halfFrame">
                <a:avLst>
                  <a:gd name="adj1" fmla="val 10000"/>
                  <a:gd name="adj2" fmla="val 10000"/>
                </a:avLst>
              </a:prstGeom>
              <a:solidFill>
                <a:schemeClr val="bg1">
                  <a:lumMod val="85000"/>
                  <a:alpha val="8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wrap="square" lIns="0" tIns="36000" rIns="0" bIns="0" rtlCol="0" anchor="ctr" anchorCtr="0">
                <a:scene3d>
                  <a:camera prst="orthographicFront"/>
                  <a:lightRig rig="threePt" dir="t"/>
                </a:scene3d>
                <a:sp3d>
                  <a:bevelT w="0" h="38100"/>
                  <a:contourClr>
                    <a:srgbClr val="213165"/>
                  </a:contourClr>
                </a:sp3d>
              </a:bodyPr>
              <a:lstStyle/>
              <a:p>
                <a:pPr indent="-457200" algn="ctr" latinLnBrk="0">
                  <a:lnSpc>
                    <a:spcPct val="110000"/>
                  </a:lnSpc>
                  <a:spcBef>
                    <a:spcPct val="0"/>
                  </a:spcBef>
                </a:pPr>
                <a:endParaRPr lang="ko-KR" altLang="en-US" sz="2000" b="1" kern="0" spc="-70">
                  <a:ln cap="sq">
                    <a:solidFill>
                      <a:srgbClr val="4F81BD">
                        <a:alpha val="0"/>
                      </a:srgbClr>
                    </a:solidFill>
                    <a:miter lim="800000"/>
                  </a:ln>
                  <a:solidFill>
                    <a:prstClr val="white"/>
                  </a:solidFill>
                  <a:effectLst>
                    <a:outerShdw blurRad="50800" dir="5400000" algn="t" rotWithShape="0">
                      <a:prstClr val="black">
                        <a:alpha val="20000"/>
                      </a:prst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87" name="도넛 86"/>
            <p:cNvSpPr/>
            <p:nvPr/>
          </p:nvSpPr>
          <p:spPr>
            <a:xfrm>
              <a:off x="4240530" y="4339446"/>
              <a:ext cx="103654" cy="103654"/>
            </a:xfrm>
            <a:prstGeom prst="donut">
              <a:avLst>
                <a:gd name="adj" fmla="val 14551"/>
              </a:avLst>
            </a:prstGeom>
            <a:solidFill>
              <a:srgbClr val="E28700"/>
            </a:solidFill>
            <a:ln w="3175" cap="sq">
              <a:noFill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/>
            <a:p>
              <a:pPr indent="-457200" algn="ctr" latinLnBrk="0">
                <a:spcBef>
                  <a:spcPct val="0"/>
                </a:spcBef>
              </a:pPr>
              <a:endParaRPr lang="ko-KR" altLang="en-US" sz="1200" spc="-100">
                <a:ln cap="sq">
                  <a:noFill/>
                  <a:miter lim="800000"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Rix고딕 B" panose="02020603020101020101" pitchFamily="18" charset="-127"/>
                <a:ea typeface="Rix고딕 B" panose="02020603020101020101" pitchFamily="18" charset="-127"/>
              </a:endParaRPr>
            </a:p>
          </p:txBody>
        </p:sp>
      </p:grpSp>
      <p:sp>
        <p:nvSpPr>
          <p:cNvPr id="166" name="Freeform 14"/>
          <p:cNvSpPr>
            <a:spLocks noEditPoints="1"/>
          </p:cNvSpPr>
          <p:nvPr/>
        </p:nvSpPr>
        <p:spPr bwMode="auto">
          <a:xfrm>
            <a:off x="522041" y="1126561"/>
            <a:ext cx="294704" cy="275774"/>
          </a:xfrm>
          <a:custGeom>
            <a:avLst/>
            <a:gdLst/>
            <a:ahLst/>
            <a:cxnLst>
              <a:cxn ang="0">
                <a:pos x="3385" y="199"/>
              </a:cxn>
              <a:cxn ang="0">
                <a:pos x="3456" y="1145"/>
              </a:cxn>
              <a:cxn ang="0">
                <a:pos x="3456" y="1289"/>
              </a:cxn>
              <a:cxn ang="0">
                <a:pos x="3055" y="945"/>
              </a:cxn>
              <a:cxn ang="0">
                <a:pos x="2373" y="1713"/>
              </a:cxn>
              <a:cxn ang="0">
                <a:pos x="1473" y="1673"/>
              </a:cxn>
              <a:cxn ang="0">
                <a:pos x="636" y="2571"/>
              </a:cxn>
              <a:cxn ang="0">
                <a:pos x="1345" y="1356"/>
              </a:cxn>
              <a:cxn ang="0">
                <a:pos x="2181" y="1284"/>
              </a:cxn>
              <a:cxn ang="0">
                <a:pos x="2690" y="634"/>
              </a:cxn>
              <a:cxn ang="0">
                <a:pos x="2278" y="281"/>
              </a:cxn>
              <a:cxn ang="0">
                <a:pos x="3385" y="199"/>
              </a:cxn>
              <a:cxn ang="0">
                <a:pos x="0" y="0"/>
              </a:cxn>
              <a:cxn ang="0">
                <a:pos x="379" y="0"/>
              </a:cxn>
              <a:cxn ang="0">
                <a:pos x="379" y="2857"/>
              </a:cxn>
              <a:cxn ang="0">
                <a:pos x="3260" y="2857"/>
              </a:cxn>
              <a:cxn ang="0">
                <a:pos x="3260" y="3237"/>
              </a:cxn>
              <a:cxn ang="0">
                <a:pos x="0" y="3237"/>
              </a:cxn>
              <a:cxn ang="0">
                <a:pos x="0" y="0"/>
              </a:cxn>
            </a:cxnLst>
            <a:rect l="0" t="0" r="r" b="b"/>
            <a:pathLst>
              <a:path w="3456" h="3237">
                <a:moveTo>
                  <a:pt x="3385" y="199"/>
                </a:moveTo>
                <a:lnTo>
                  <a:pt x="3456" y="1145"/>
                </a:lnTo>
                <a:lnTo>
                  <a:pt x="3456" y="1289"/>
                </a:lnTo>
                <a:lnTo>
                  <a:pt x="3055" y="945"/>
                </a:lnTo>
                <a:lnTo>
                  <a:pt x="2373" y="1713"/>
                </a:lnTo>
                <a:lnTo>
                  <a:pt x="1473" y="1673"/>
                </a:lnTo>
                <a:lnTo>
                  <a:pt x="636" y="2571"/>
                </a:lnTo>
                <a:lnTo>
                  <a:pt x="1345" y="1356"/>
                </a:lnTo>
                <a:lnTo>
                  <a:pt x="2181" y="1284"/>
                </a:lnTo>
                <a:lnTo>
                  <a:pt x="2690" y="634"/>
                </a:lnTo>
                <a:lnTo>
                  <a:pt x="2278" y="281"/>
                </a:lnTo>
                <a:lnTo>
                  <a:pt x="3385" y="199"/>
                </a:lnTo>
                <a:close/>
                <a:moveTo>
                  <a:pt x="0" y="0"/>
                </a:moveTo>
                <a:lnTo>
                  <a:pt x="379" y="0"/>
                </a:lnTo>
                <a:lnTo>
                  <a:pt x="379" y="2857"/>
                </a:lnTo>
                <a:lnTo>
                  <a:pt x="3260" y="2857"/>
                </a:lnTo>
                <a:lnTo>
                  <a:pt x="3260" y="3237"/>
                </a:lnTo>
                <a:lnTo>
                  <a:pt x="0" y="3237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69" name="모서리가 둥근 직사각형 168"/>
          <p:cNvSpPr/>
          <p:nvPr/>
        </p:nvSpPr>
        <p:spPr>
          <a:xfrm rot="10800000">
            <a:off x="4743597" y="1226917"/>
            <a:ext cx="3981692" cy="5138372"/>
          </a:xfrm>
          <a:prstGeom prst="roundRect">
            <a:avLst>
              <a:gd name="adj" fmla="val 0"/>
            </a:avLst>
          </a:prstGeom>
          <a:gradFill>
            <a:gsLst>
              <a:gs pos="33000">
                <a:schemeClr val="bg1">
                  <a:alpha val="73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  <a:ln w="3175"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accent1">
                    <a:tint val="44500"/>
                    <a:satMod val="160000"/>
                    <a:alpha val="0"/>
                  </a:schemeClr>
                </a:gs>
              </a:gsLst>
              <a:lin ang="162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grpSp>
        <p:nvGrpSpPr>
          <p:cNvPr id="221" name="그룹 220"/>
          <p:cNvGrpSpPr/>
          <p:nvPr/>
        </p:nvGrpSpPr>
        <p:grpSpPr>
          <a:xfrm>
            <a:off x="4748713" y="1058828"/>
            <a:ext cx="3999725" cy="367600"/>
            <a:chOff x="3730027" y="1270252"/>
            <a:chExt cx="3999725" cy="367600"/>
          </a:xfrm>
        </p:grpSpPr>
        <p:sp>
          <p:nvSpPr>
            <p:cNvPr id="223" name="양쪽 모서리가 둥근 사각형 222"/>
            <p:cNvSpPr/>
            <p:nvPr/>
          </p:nvSpPr>
          <p:spPr>
            <a:xfrm rot="10800000" flipV="1">
              <a:off x="3730027" y="1270252"/>
              <a:ext cx="3999725" cy="367600"/>
            </a:xfrm>
            <a:prstGeom prst="round2SameRect">
              <a:avLst>
                <a:gd name="adj1" fmla="val 50000"/>
                <a:gd name="adj2" fmla="val 50000"/>
              </a:avLst>
            </a:prstGeom>
            <a:blipFill>
              <a:blip r:embed="rId7"/>
              <a:stretch>
                <a:fillRect/>
              </a:stretch>
            </a:blipFill>
            <a:ln w="3175" cap="sq">
              <a:solidFill>
                <a:srgbClr val="0446A8"/>
              </a:solidFill>
              <a:miter lim="800000"/>
            </a:ln>
            <a:effectLst>
              <a:innerShdw dist="12700" dir="16200000">
                <a:schemeClr val="bg1"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/>
            <a:p>
              <a:pPr indent="-457200" algn="ctr" latinLnBrk="0">
                <a:spcBef>
                  <a:spcPct val="0"/>
                </a:spcBef>
              </a:pPr>
              <a:endParaRPr lang="ko-KR" altLang="en-US" spc="-100">
                <a:ln cap="sq">
                  <a:noFill/>
                  <a:miter lim="800000"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Rix고딕 B" panose="02020603020101020101" pitchFamily="18" charset="-127"/>
                <a:ea typeface="Rix고딕 B" panose="02020603020101020101" pitchFamily="18" charset="-127"/>
              </a:endParaRPr>
            </a:p>
          </p:txBody>
        </p:sp>
        <p:sp>
          <p:nvSpPr>
            <p:cNvPr id="224" name="직사각형 223"/>
            <p:cNvSpPr/>
            <p:nvPr/>
          </p:nvSpPr>
          <p:spPr>
            <a:xfrm>
              <a:off x="5299002" y="1296572"/>
              <a:ext cx="861774" cy="30777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ko-KR" altLang="en-US" sz="2000" spc="-7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63500" dir="2700000" algn="tl">
                      <a:srgbClr val="000000">
                        <a:alpha val="70000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고용효과</a:t>
              </a:r>
            </a:p>
          </p:txBody>
        </p:sp>
      </p:grpSp>
      <p:sp>
        <p:nvSpPr>
          <p:cNvPr id="222" name="타원 221"/>
          <p:cNvSpPr/>
          <p:nvPr/>
        </p:nvSpPr>
        <p:spPr>
          <a:xfrm>
            <a:off x="4745790" y="969153"/>
            <a:ext cx="555336" cy="555336"/>
          </a:xfrm>
          <a:prstGeom prst="ellipse">
            <a:avLst/>
          </a:prstGeom>
          <a:solidFill>
            <a:srgbClr val="2D4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6" name="그룹 105"/>
          <p:cNvGrpSpPr/>
          <p:nvPr/>
        </p:nvGrpSpPr>
        <p:grpSpPr>
          <a:xfrm>
            <a:off x="629920" y="5633687"/>
            <a:ext cx="3393440" cy="863600"/>
            <a:chOff x="2818169" y="5786087"/>
            <a:chExt cx="3393440" cy="863600"/>
          </a:xfrm>
        </p:grpSpPr>
        <p:sp>
          <p:nvSpPr>
            <p:cNvPr id="107" name="직사각형 106"/>
            <p:cNvSpPr/>
            <p:nvPr/>
          </p:nvSpPr>
          <p:spPr>
            <a:xfrm>
              <a:off x="3102368" y="5857216"/>
              <a:ext cx="2939266" cy="707886"/>
            </a:xfrm>
            <a:prstGeom prst="rect">
              <a:avLst/>
            </a:prstGeom>
          </p:spPr>
          <p:txBody>
            <a:bodyPr wrap="none" anchor="b">
              <a:spAutoFit/>
            </a:bodyPr>
            <a:lstStyle/>
            <a:p>
              <a:pPr algn="ctr"/>
              <a:r>
                <a:rPr lang="en-US" altLang="ko-KR" sz="20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’22</a:t>
              </a:r>
              <a:r>
                <a:rPr lang="ko-KR" altLang="en-US" sz="20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년 기준</a:t>
              </a:r>
              <a:r>
                <a:rPr lang="en-US" altLang="ko-KR" sz="20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,</a:t>
              </a:r>
              <a:br>
                <a:rPr lang="en-US" altLang="ko-KR" sz="20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</a:br>
              <a:r>
                <a:rPr lang="ko-KR" altLang="en-US" sz="20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최대 </a:t>
              </a:r>
              <a:r>
                <a:rPr lang="en-US" altLang="ko-KR" sz="20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128</a:t>
              </a:r>
              <a:r>
                <a:rPr lang="ko-KR" altLang="en-US" sz="2000" spc="-7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조원 경제효과 </a:t>
              </a:r>
              <a:r>
                <a:rPr lang="ko-KR" altLang="en-US" sz="2000" spc="-7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발생</a:t>
              </a:r>
              <a:endParaRPr lang="ko-KR" altLang="en-US" sz="2000" spc="-7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cxnSp>
          <p:nvCxnSpPr>
            <p:cNvPr id="108" name="직선 연결선 107"/>
            <p:cNvCxnSpPr/>
            <p:nvPr/>
          </p:nvCxnSpPr>
          <p:spPr>
            <a:xfrm>
              <a:off x="2818169" y="5786087"/>
              <a:ext cx="3393440" cy="0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1" name="직선 연결선 230"/>
            <p:cNvCxnSpPr/>
            <p:nvPr/>
          </p:nvCxnSpPr>
          <p:spPr>
            <a:xfrm>
              <a:off x="2818169" y="6649687"/>
              <a:ext cx="3393440" cy="0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35" name="그룹 234"/>
          <p:cNvGrpSpPr/>
          <p:nvPr/>
        </p:nvGrpSpPr>
        <p:grpSpPr>
          <a:xfrm>
            <a:off x="5051394" y="1651604"/>
            <a:ext cx="3355760" cy="2016156"/>
            <a:chOff x="5051394" y="1651604"/>
            <a:chExt cx="3355760" cy="2180742"/>
          </a:xfrm>
        </p:grpSpPr>
        <p:sp>
          <p:nvSpPr>
            <p:cNvPr id="207" name="모서리가 둥근 직사각형 206"/>
            <p:cNvSpPr/>
            <p:nvPr/>
          </p:nvSpPr>
          <p:spPr>
            <a:xfrm>
              <a:off x="5051394" y="1651604"/>
              <a:ext cx="3355760" cy="1042822"/>
            </a:xfrm>
            <a:prstGeom prst="roundRect">
              <a:avLst>
                <a:gd name="adj" fmla="val 9394"/>
              </a:avLst>
            </a:prstGeom>
            <a:solidFill>
              <a:schemeClr val="accent1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9" name="직사각형 208"/>
            <p:cNvSpPr/>
            <p:nvPr/>
          </p:nvSpPr>
          <p:spPr>
            <a:xfrm>
              <a:off x="5881125" y="1880628"/>
              <a:ext cx="1696298" cy="5659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spc="-1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’22</a:t>
              </a:r>
              <a:r>
                <a:rPr lang="ko-KR" altLang="en-US" sz="16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년</a:t>
              </a:r>
              <a:r>
                <a:rPr lang="en-US" altLang="ko-KR" sz="16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ko-KR" altLang="en-US" sz="16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신규매출 증대</a:t>
              </a:r>
              <a:r>
                <a:rPr lang="en-US" altLang="ko-KR" sz="16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/>
              </a:r>
              <a:br>
                <a:rPr lang="en-US" altLang="ko-KR" sz="16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</a:br>
              <a:r>
                <a:rPr lang="en-US" altLang="ko-KR" sz="12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(10.5~24.1</a:t>
              </a:r>
              <a:r>
                <a:rPr lang="ko-KR" altLang="en-US" sz="12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조원</a:t>
              </a:r>
              <a:r>
                <a:rPr lang="en-US" altLang="ko-KR" sz="12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)</a:t>
              </a:r>
            </a:p>
          </p:txBody>
        </p:sp>
        <p:sp>
          <p:nvSpPr>
            <p:cNvPr id="227" name="모서리가 둥근 직사각형 226"/>
            <p:cNvSpPr/>
            <p:nvPr/>
          </p:nvSpPr>
          <p:spPr>
            <a:xfrm>
              <a:off x="5051394" y="2789524"/>
              <a:ext cx="3355760" cy="1042822"/>
            </a:xfrm>
            <a:prstGeom prst="roundRect">
              <a:avLst>
                <a:gd name="adj" fmla="val 9394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8" name="직사각형 227"/>
            <p:cNvSpPr/>
            <p:nvPr/>
          </p:nvSpPr>
          <p:spPr>
            <a:xfrm>
              <a:off x="5473161" y="3049028"/>
              <a:ext cx="2512226" cy="6990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b="1" spc="-150" dirty="0" smtClean="0">
                  <a:ln cap="sq">
                    <a:solidFill>
                      <a:schemeClr val="accent1">
                        <a:shade val="50000"/>
                        <a:alpha val="0"/>
                      </a:schemeClr>
                    </a:solidFill>
                    <a:miter lim="800000"/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40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’22</a:t>
              </a:r>
              <a:r>
                <a:rPr lang="ko-KR" altLang="en-US" b="1" spc="-150" dirty="0">
                  <a:ln cap="sq">
                    <a:solidFill>
                      <a:schemeClr val="accent1">
                        <a:shade val="50000"/>
                        <a:alpha val="0"/>
                      </a:schemeClr>
                    </a:solidFill>
                    <a:miter lim="800000"/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40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년 기준</a:t>
              </a:r>
              <a:r>
                <a:rPr lang="en-US" altLang="ko-KR" b="1" spc="-150" dirty="0" smtClean="0">
                  <a:ln cap="sq">
                    <a:solidFill>
                      <a:schemeClr val="accent1">
                        <a:shade val="50000"/>
                        <a:alpha val="0"/>
                      </a:schemeClr>
                    </a:solidFill>
                    <a:miter lim="800000"/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40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,</a:t>
              </a:r>
              <a:br>
                <a:rPr lang="en-US" altLang="ko-KR" b="1" spc="-150" dirty="0" smtClean="0">
                  <a:ln cap="sq">
                    <a:solidFill>
                      <a:schemeClr val="accent1">
                        <a:shade val="50000"/>
                        <a:alpha val="0"/>
                      </a:schemeClr>
                    </a:solidFill>
                    <a:miter lim="800000"/>
                  </a:ln>
                  <a:solidFill>
                    <a:schemeClr val="bg1"/>
                  </a:solidFill>
                  <a:effectLst>
                    <a:outerShdw blurRad="127000" algn="ctr" rotWithShape="0">
                      <a:prstClr val="black">
                        <a:alpha val="40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</a:br>
              <a:r>
                <a:rPr lang="en-US" altLang="ko-KR" b="1" spc="-150" dirty="0" smtClean="0">
                  <a:ln cap="sq">
                    <a:solidFill>
                      <a:schemeClr val="accent1">
                        <a:shade val="50000"/>
                        <a:alpha val="0"/>
                      </a:schemeClr>
                    </a:solidFill>
                    <a:miter lim="800000"/>
                  </a:ln>
                  <a:solidFill>
                    <a:srgbClr val="FFFF00"/>
                  </a:solidFill>
                  <a:effectLst>
                    <a:outerShdw blurRad="127000" algn="ctr" rotWithShape="0">
                      <a:prstClr val="black">
                        <a:alpha val="40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16.2</a:t>
              </a:r>
              <a:r>
                <a:rPr lang="en-US" altLang="ko-KR" b="1" spc="-150" dirty="0">
                  <a:ln cap="sq">
                    <a:solidFill>
                      <a:schemeClr val="accent1">
                        <a:shade val="50000"/>
                        <a:alpha val="0"/>
                      </a:schemeClr>
                    </a:solidFill>
                    <a:miter lim="800000"/>
                  </a:ln>
                  <a:solidFill>
                    <a:srgbClr val="FFFF00"/>
                  </a:solidFill>
                  <a:effectLst>
                    <a:outerShdw blurRad="127000" algn="ctr" rotWithShape="0">
                      <a:prstClr val="black">
                        <a:alpha val="40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∼37.1</a:t>
              </a:r>
              <a:r>
                <a:rPr lang="ko-KR" altLang="en-US" b="1" spc="-150" dirty="0" err="1">
                  <a:ln cap="sq">
                    <a:solidFill>
                      <a:schemeClr val="accent1">
                        <a:shade val="50000"/>
                        <a:alpha val="0"/>
                      </a:schemeClr>
                    </a:solidFill>
                    <a:miter lim="800000"/>
                  </a:ln>
                  <a:solidFill>
                    <a:srgbClr val="FFFF00"/>
                  </a:solidFill>
                  <a:effectLst>
                    <a:outerShdw blurRad="127000" algn="ctr" rotWithShape="0">
                      <a:prstClr val="black">
                        <a:alpha val="40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만명</a:t>
              </a:r>
              <a:r>
                <a:rPr lang="ko-KR" altLang="en-US" b="1" spc="-150" dirty="0">
                  <a:ln cap="sq">
                    <a:solidFill>
                      <a:schemeClr val="accent1">
                        <a:shade val="50000"/>
                        <a:alpha val="0"/>
                      </a:schemeClr>
                    </a:solidFill>
                    <a:miter lim="800000"/>
                  </a:ln>
                  <a:solidFill>
                    <a:srgbClr val="FFFF00"/>
                  </a:solidFill>
                  <a:effectLst>
                    <a:outerShdw blurRad="127000" algn="ctr" rotWithShape="0">
                      <a:prstClr val="black">
                        <a:alpha val="40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일자리 창출</a:t>
              </a:r>
            </a:p>
          </p:txBody>
        </p:sp>
        <p:grpSp>
          <p:nvGrpSpPr>
            <p:cNvPr id="232" name="그룹 231"/>
            <p:cNvGrpSpPr/>
            <p:nvPr/>
          </p:nvGrpSpPr>
          <p:grpSpPr>
            <a:xfrm>
              <a:off x="6301048" y="2694586"/>
              <a:ext cx="826192" cy="315990"/>
              <a:chOff x="4157288" y="5254906"/>
              <a:chExt cx="826192" cy="315990"/>
            </a:xfrm>
          </p:grpSpPr>
          <p:sp>
            <p:nvSpPr>
              <p:cNvPr id="233" name="이등변 삼각형 232"/>
              <p:cNvSpPr/>
              <p:nvPr/>
            </p:nvSpPr>
            <p:spPr>
              <a:xfrm flipV="1">
                <a:off x="4157288" y="5254906"/>
                <a:ext cx="826192" cy="31599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4" name="위쪽 화살표 233"/>
              <p:cNvSpPr/>
              <p:nvPr/>
            </p:nvSpPr>
            <p:spPr>
              <a:xfrm rot="10800000">
                <a:off x="4344416" y="5285230"/>
                <a:ext cx="465328" cy="169649"/>
              </a:xfrm>
              <a:prstGeom prst="upArrow">
                <a:avLst>
                  <a:gd name="adj1" fmla="val 62774"/>
                  <a:gd name="adj2" fmla="val 100000"/>
                </a:avLst>
              </a:prstGeom>
              <a:gradFill>
                <a:gsLst>
                  <a:gs pos="2000">
                    <a:schemeClr val="bg1">
                      <a:lumMod val="62000"/>
                    </a:schemeClr>
                  </a:gs>
                  <a:gs pos="100000">
                    <a:schemeClr val="tx1">
                      <a:lumMod val="50000"/>
                      <a:lumOff val="50000"/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dir="5400000" algn="t" rotWithShape="0">
                  <a:schemeClr val="bg1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19459" name="Picture 3" descr="C:\Users\지서니\Desktop\PNG\키스티-2 - 복사본 copy.pn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187" y="3953275"/>
            <a:ext cx="3958093" cy="2551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22" descr="C:\Users\Administrator\Desktop\online-job-search-symbol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312" y="1060675"/>
            <a:ext cx="372292" cy="372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Administrator\Desktop\소스\일러스트그림\비즈니스\그림82.png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92"/>
          <a:stretch/>
        </p:blipFill>
        <p:spPr bwMode="auto">
          <a:xfrm>
            <a:off x="2086080" y="1580119"/>
            <a:ext cx="692189" cy="597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istrator\Desktop\소스\일러스트그림\사람\그림9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949" y="4183184"/>
            <a:ext cx="619739" cy="619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236E7D-FB35-4D75-92A5-5D42865B9399}" type="slidenum">
              <a:rPr lang="ko-KR" altLang="en-US" smtClean="0"/>
              <a:pPr/>
              <a:t>27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6529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1345</Words>
  <Application>Microsoft Office PowerPoint</Application>
  <PresentationFormat>화면 슬라이드 쇼(4:3)</PresentationFormat>
  <Paragraphs>461</Paragraphs>
  <Slides>27</Slides>
  <Notes>22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28" baseType="lpstr">
      <vt:lpstr>Office 테마</vt:lpstr>
      <vt:lpstr>혁신성장과 4차 산업혁명 정책대응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혁신성장과 4차 산업혁명 정책대응</dc:title>
  <dc:creator>user</dc:creator>
  <cp:lastModifiedBy>user</cp:lastModifiedBy>
  <cp:revision>4</cp:revision>
  <dcterms:created xsi:type="dcterms:W3CDTF">2018-05-11T07:27:48Z</dcterms:created>
  <dcterms:modified xsi:type="dcterms:W3CDTF">2018-05-11T07:38:46Z</dcterms:modified>
</cp:coreProperties>
</file>